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pptx" ContentType="application/vnd.openxmlformats-officedocument.presentationml.presentation"/>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charts/chart1.xml" ContentType="application/vnd.openxmlformats-officedocument.drawingml.chart+xml"/>
  <Override PartName="/word/theme/themeOverride1.xml" ContentType="application/vnd.openxmlformats-officedocument.themeOverride+xml"/>
  <Override PartName="/word/charts/chart2.xml" ContentType="application/vnd.openxmlformats-officedocument.drawingml.chart+xml"/>
  <Override PartName="/word/theme/themeOverride2.xml" ContentType="application/vnd.openxmlformats-officedocument.themeOverride+xml"/>
  <Override PartName="/word/charts/chart3.xml" ContentType="application/vnd.openxmlformats-officedocument.drawingml.chart+xml"/>
  <Override PartName="/word/theme/themeOverride3.xml" ContentType="application/vnd.openxmlformats-officedocument.themeOverride+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E912C99" w14:textId="77777777" w:rsidR="00D70F51" w:rsidRPr="00D42AA0" w:rsidRDefault="00D70F51" w:rsidP="00D70F51">
      <w:pPr>
        <w:tabs>
          <w:tab w:val="left" w:pos="1440"/>
        </w:tabs>
        <w:spacing w:line="276" w:lineRule="auto"/>
        <w:ind w:left="1440" w:hanging="1440"/>
        <w:contextualSpacing/>
        <w:rPr>
          <w:color w:val="000000"/>
          <w:sz w:val="28"/>
          <w:szCs w:val="28"/>
        </w:rPr>
      </w:pPr>
      <w:r w:rsidRPr="00D42AA0">
        <w:rPr>
          <w:noProof/>
          <w:color w:val="000000"/>
          <w:sz w:val="28"/>
          <w:szCs w:val="28"/>
        </w:rPr>
        <mc:AlternateContent>
          <mc:Choice Requires="wps">
            <w:drawing>
              <wp:anchor distT="0" distB="0" distL="114300" distR="114300" simplePos="0" relativeHeight="251659264" behindDoc="1" locked="0" layoutInCell="1" allowOverlap="1" wp14:anchorId="6268B40F" wp14:editId="65D0926B">
                <wp:simplePos x="0" y="0"/>
                <wp:positionH relativeFrom="column">
                  <wp:posOffset>-906780</wp:posOffset>
                </wp:positionH>
                <wp:positionV relativeFrom="paragraph">
                  <wp:posOffset>-824230</wp:posOffset>
                </wp:positionV>
                <wp:extent cx="7589520" cy="10759440"/>
                <wp:effectExtent l="0" t="0" r="0" b="3810"/>
                <wp:wrapNone/>
                <wp:docPr id="72" name="직사각형 72"/>
                <wp:cNvGraphicFramePr/>
                <a:graphic xmlns:a="http://schemas.openxmlformats.org/drawingml/2006/main">
                  <a:graphicData uri="http://schemas.microsoft.com/office/word/2010/wordprocessingShape">
                    <wps:wsp>
                      <wps:cNvSpPr/>
                      <wps:spPr>
                        <a:xfrm>
                          <a:off x="0" y="0"/>
                          <a:ext cx="7589520" cy="10759440"/>
                        </a:xfrm>
                        <a:prstGeom prst="rect">
                          <a:avLst/>
                        </a:prstGeom>
                        <a:blipFill>
                          <a:blip r:embed="rId11">
                            <a:extLst>
                              <a:ext uri="{28A0092B-C50C-407E-A947-70E740481C1C}">
                                <a14:useLocalDpi xmlns:a14="http://schemas.microsoft.com/office/drawing/2010/main" val="0"/>
                              </a:ext>
                            </a:extLst>
                          </a:blip>
                          <a:stretch>
                            <a:fillRect/>
                          </a:stretch>
                        </a:blip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4D5BD771" id="직사각형 72" o:spid="_x0000_s1026" style="position:absolute;margin-left:-71.4pt;margin-top:-64.9pt;width:597.6pt;height:847.2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ZfEQTqAIAANAFAAAOAAAAZHJzL2Uyb0RvYy54bWysVNtO3DAQfa/Uf7D8&#10;XpKs2AIRWbQCUSEhQFzEs9exSSTfOvbe+vUd29nsClArVd0H79hzO3MyM+cXG63ISoDvrWlodVRS&#10;Igy3bW/eGvryfP3tlBIfmGmZskY0dCs8vZh9/XK+drWY2M6qVgDBIMbXa9fQLgRXF4XnndDMH1kn&#10;DCqlBc0CXuGtaIGtMbpWxaQsvxdrC60Dy4X3+HqVlXSW4kspeLiX0otAVEMRW0gnpHMRz2J2zuo3&#10;YK7r+QCD/QMKzXqDScdQVywwsoT+Qyjdc7DeynDErS6slD0XqQaspirfVfPUMSdSLUiOdyNN/v+F&#10;5XerJ/cASMPa+dqjGKvYSNDxH/GRTSJrO5IlNoFwfDyZnp5NJ8gpR11VnkzPjo8Tn8Xe34EPP4TV&#10;JAoNBfwciSW2uvUBc6LpziSmW6jeXfdK7eShYPxcf2+LTOWV5UstTMi9AUKxgI3pu955SqAWeiFa&#10;xHHTVvnL+wAi8C4mlJj4EQFmWKMCIR7CUibaGhthZsv4UuzJS1LYKhHtlHkUkvQt0jVJhae+FpcK&#10;yIphRzLOEWyVVR1rRX6elviLADH56JFuKeAe7RB7CBBn5mPsHCZXJ6OrSGMxAiv/BCw7jx4pszVh&#10;dNa9sfBZAIVVDZmz/Y6kTE1kaWHb7QMQsHkovePXPbbJLfPhgQFOIfYWbpZwj4dUdt1QO0iUdBZ+&#10;ffYe7bFbUEvJGqe6of7nkoGgRN0YHJuzKjYpCelyPD2J/QuHmsWhxiz1pcXPVOEOczyJ0T6onSjB&#10;6ldcQPOYFVXMcMzdUB5gd7kMedvgCuNiPk9mOPqOhVvz5HgMHlmNY/C8eWXghlkJOGd3drcBWP1u&#10;ZLJt9DR2vgxW9qlx97wOfOPaSI0zrLi4lw7vyWq/iGe/AQAA//8DAFBLAwQKAAAAAAAAACEAoSbM&#10;2tlQAADZUAAAFAAAAGRycy9tZWRpYS9pbWFnZTEucG5niVBORw0KGgoAAAANSUhEUgAAAtAAAAQQ&#10;CAIAAABEDftFAAAAAXNSR0IArs4c6QAAAARnQU1BAACxjwv8YQUAAAAJcEhZcwAADsMAAA7DAcdv&#10;qGQAAFBuSURBVHhe7d2He5Nnnvdt/bM7u/s+z7N9d3ZmdvpkJpNk0ntv1AABEggJoQVC76H3bhvb&#10;4IoNGPYV3PLtWz+BLWFdSLLP8/gcx3LNOrZDwNcXWxalf3nx55KeTr9++4+frln446GdPf3X/xdg&#10;Pin964v/LSldf3z/rwvXfbH76N7+wRuV33YA80/p3176b0nN7Zdv/u7D1Z9uP7zLyADIlP71pf+W&#10;1JReXvTmuh3rL3Rdqvz2AmBS6d9e+oWkJ+5PHzz3xYaVP505OjY+VvldBUANg0NquJ+/9psPV3+2&#10;/dCunhu9ld9JAEyr9O8v/0JSPb265K0129ZduHax8rsHgLqV/u3lX0h6XD9//TcfffXZ7qP7hkaH&#10;Kr9pAGhc6d9f/qWk0J8+eG7ZhpVHzh6r/EYBYHYMDmmqFxe89u3ODVevX6v8/gCgSUr/8cqvpPnc&#10;L9743cdffb798K6hEV80AUil9B8v/1Kah/3+vb8s37DyyJmjd+7eqfxuACAZX1LR/OpPHz63cvPX&#10;V3zRBODp8iUVzYue+ej5VVvWXO3tqvzCB+DpMjg0l/v9+88u27DSzgBoudJ/vvIraY71h/efXb5x&#10;1dkr5yq/zAFotdJ/vvo/0tzo93YGQLsyONTx2RkA7a/0X6/+j9SJ/fadP62wMwA6hMGhDqu8M5au&#10;X+FJxwE6S+m/Xvu11P799t1nlqxfcfTc8cqvXAA6isGhdu+DVZ8ePHX47sTdyq9ZADpQ6eev/UZq&#10;w5795KVNe7feGLxZ+aUKQCcrD45fS+3Tr978/dLvV5y4cKryKxSAOaH036//RmqH3lz23s6fdt8a&#10;H6v82gRgDin9/PXfSC3sTx8+t3rr2us3eiu/JAGYi0r//fpvpZb06ZpFB0/9VPmVCMCc5ksqetr9&#10;bcGrm/dtHRodrvwaBGAeKP3ijd9KT6E/vP+XZRu+vNR9ufJLD4D5pPSL138rJe3NL97bd/yAJ9IA&#10;mM98hkOp+vNHz6/bvv7GkCfSAOB/S79883dSc3t1yVv7TviUBgBTSr9843dSs1r83TKP0gCgVumX&#10;b/5emmV/+fhv63Z87xtPAHgcg0Oz6rUlb3tAKAAzKv3qrd9LT9CyjSsv9Vyp/DoCgGmVfvXm76X6&#10;e/bjv23Ys9lXTwBoiMGhent7+fv7Txys/MIBgEaUfvXWH6TpW75x1aVuXz0B4Ml5DIce218+fmHD&#10;ns3Dt0Yqv1gA4EmV/uetP0ihd1Z8sM9XTwBoHoNDVX2w6pNzVy9UfnUAQJOUfv32H6VyC9ctvdbb&#10;Vfl1AQBNVfqft/+oed7yTat6b/ZVfkUAQAI+wzF/+/17f1n9w9qbQwOVXwsAkEzpN+/8SfOtP7z/&#10;7Nofv/XtJwA8NaVfv/MnzZ+e+eiFjXu3jN0eq/z3B4Cnwmc45kvPffbyjsO7TA0AWsLgmPu9uPC1&#10;Pcf2+QtdAWih0m/ffUZztdeWvn3g5KHKf2oAaJ3Sb995RnOvt5a9f/z8ycp/ZABoNZ/hmGt99NVn&#10;5z1VKABtxuCYO721/P3Tl89W/sMCQDsp/e69P6vTe3nxm8cv+AIKAO2r9Lt3/6zO7YXPX91zbH/l&#10;PyYAtKvS79/7izqxv3760s4je3yzKwAdwZdUOq8/ffjc5n1bPYUXAB2k9Pv3/6JO6ZmPnl+38/vh&#10;0eHKfz0A6BClP7z/rDqiVVvWDAz7m10B6Eg+w9EBLV6/rHegr/JfDAA6kMHR1n389YLLPVcq/60A&#10;oGP5kkqb9u6XH13oulT5rwQAHc7gaLteXfzWiQunKv99AGBOKP3xg2fVJj332Ut7j3sWLwDmoNIf&#10;PnhW7dC6Hd+PjXtqDQDmptIfP/irWtunaxd19/dU/oMAwFxkcLSyFxe+fuTsscp/CgCYu0p/+vA5&#10;Pf2e/eTFDXu2+JtQAJgnSn/64K96yi1ct/Sm5wwFYD7xGY6n2lvL3z9z5Vzl5x4A5g2D4yn1/Oev&#10;/Hhop6+hADA/lZ756Hml7svNXw3fGqn8lAPA/FP680fPK10frPrk6vVrlZ9sAJivfIYjVS8seHXf&#10;iYOVn2YAmN9Kf/74BTW99bs3jt8er/wcA8C8V/rzRy+oiX3y9YKe/uuVn10A4KHSXz5+QU3p+c9e&#10;3nF4V+XnFQAoMDia05L1y/sG+is/qQBAtdJfPvmbZtNLi14/fOZI5acTAHiU0l8+/pueuMXfLfcE&#10;GwAwo9Kzn7yoJ+i1JW8fO3+i8rMIAEyrPDj+pkZb8+M63/UKAPUr/fXTF1V/ry99+9zV85WfPACg&#10;Pr6k0kDf79405hMbANA4g6Ou3l350dVefyUKADyh0l8/fUnTt3n/1ol7E5WfMACgcaXnPn1Jj+vz&#10;bxb7u14BYPZ8huPRvbDg1R0/7a78JAEAs1N67rOXFfpg9aeepxwAmqj03Kcvq9i3OzZMTHjEBgA0&#10;U+n5z15W1mtL3jp96UzlJwYAaB6Do9Li774YuTVa+VkBAJqq9Pznr2jX0b2Vnw8AIIHS85+9Mp97&#10;Z8VH13q7Kj8ZAEAapRc+f3Xe9s329Z6qHACegvLgeGUe9tqSt46cPVb5OQAAEiv9bcGr862F3y7t&#10;H7xR+QkAANKbd19S+WH/j55mAwCestLfFrw2T3p7xYeXuq9U/r0BgKdovnxJZfmmVeN3blf+pQGA&#10;p6v04sLX5navLHlz/4mDlX9dAKAVyoPj9Tnc2ys+9DQbANByc3lwLPpu2eiYZysHgNYrvbTo9TnZ&#10;93s2+W4UAGgTpZcWvj7HenXJW4dPH6n8+wEAbaD08qI35lLvfvlRV1935V8OAGgPpZcWvTFn8qAN&#10;AGhPpZcWvjE32rB7swdtAEB7mgtfUnlt6duHz3jQBgC0r44fHB60AQDtr/TK4jc7tyXrl3vQBgC0&#10;v9Iri97s0Dbu2eJBGwDQEUqvLH6r43r9i3c90wYAdJDO+5LKeys/9qANAOgspVeXvNVBLfruCw/a&#10;AICOU3ptydud0qota8Zvj1fecQCgc5ReXfJ2R7R+l7+MDQA6Vem1pW+3fz8c+LHy/gIAHagDvqRy&#10;8NThyjsLAHSm0utL32nb3l7+/ulLZyrvKQDQsdp3cLy38uMr169W3k0AoJOVXv/inTbskzULe2/2&#10;Vd5HAKDDteNnOBZ8s2RodLjyDgIAna/0xhfvtlXLNqz0ZBsAMMe01+BY++N3dz3ZBgDMOaU3l73X&#10;Jm3Zv63yTgEAc0u7fIZj99F9lfcIAJhz2uIzHMcvnKy8OwDAXNTiwfHulx9e6r5ceV8AgDmq9Nay&#10;91vVe19+ZG0AwHxQemv5+y3pvZXWBgDMF60ZHNYGAMwrLfiSiq+kAMB8U3p7+QdPs/dXfmxtAMB8&#10;81QHx4erP7M2AGAeKr294oOn0/urPr7Uc6XyZgGA+eQpfYbj4VdSrA0AmKdK76z48ClkbQDAfPY0&#10;BsfJC6cqbw0AmJdK7375UdJOXTxdeVMAwHyV9jMcP505Wnk7AMA8lvAzHPuOH6i8EQBgfks1OLYf&#10;3lV5CwDAvFd678uPmt6G3Zsrrx4A4MHgWPlxc/tm+/qJexOVVw8A0PTBsWLT6tt3bldeNwDAQ6X3&#10;V37SrJZ8t/zW+K3KKwYAmNS0wbHgm6VDo8OV1woAUFD6YNUns++ztYv6B29UXiUAQLXS+6s+mX1X&#10;eq5WXh8AQI3SB6s+nWVHzh6rvDIAgEeZ7eDYdnBH5TUBADzGrAbH2h+/85QbAMCMSh+u/vTJWrp+&#10;uafcAADq8YSf4fh87eKbQwOV1wEAMK3Sh6s/e4Iu+7YUAKBuTzI4Dp8+UvmnAQDqUPpo9WcNtWH3&#10;pso/CgBQn9JHX31ef19sWHn77p3KPwoAUJ8GBsenazx/OQDwJEoff72gzs5cPlf5hwAAGlH6+KvP&#10;62nrge2VfwIAoEGlT75eMGNf/bDWM4oCAE9s5i+pfLZ28fDocOXFAQAaV/pkzcLpO335bOVlAQCe&#10;SOmTrxdOk78MFgCYvdKnaxY+ruUbV3nWDQBg9h47OBZ8s+T6jd7KSwEAzMJjH8Nx8NThyosAAMxO&#10;6dM1i2r7dseGyv8fAGDWHjE4Fn+37Nb4WOX/DwAwa6XP1i4Knb3iKcwBgGYqD47Fxb7bubHy/wEA&#10;aJKqwbFw3Rcjt0Yq/x8AgCYpff7N4rzj509W/mcAgOaZGhzrdqyv/G8AAE1VWvDNknKLv102ODxY&#10;+d8AAJqq9Pk3S8odOXu88j8AADRbacG6pV9vWzdxb6LyPwAANFt5cCy51ttVOQEAJFD6Yf+PlR8C&#10;AKRR8izmAEBqpcr/BQBIxuAAAJIzOACA5AwOACA5gwMASM7gAACSMzgAgOQMDgAgOYMDAEjO4AAA&#10;kjM4AIDkDA4AIDmDAwBIzuAAAJIzOACA5AwOACA5gwMASM7gAACSMzgAgOQMDgAgOYMDAEjO4AAA&#10;kjM4AIDkDA4AIDmDAwBIzuAAAJIzOACA5AwOACA5gwMASM7gAACSMzgAgOQMDgAgOYMDAEjO4AAA&#10;kjM4AIDkDA4AIDmDAwBIzuAAAJIzOACA5AwOACA5gwMASM7gAACSMzgAgOQMDgAgOYMDAEjO4AAA&#10;kjM4AIDkDA4AIDmDAwBIzuAAAJIzOACA5AwOACA5gwMASM7gAACSMzgAgOQMDgAgOYMDAEjO4AAA&#10;kjM4AIDkDA4AIDmDAwBIzuAAAJIzOACA5AwOACA5gwMASM7gAACSMzgAgOQMDgAgOYMDAEjO4AAA&#10;kjM4AIDkDA4AIDmDAwBIzuAAAJIzOACA5AwOACA5gwMASM7gAACSMzgAgOQMDgAgOYMDAEjO4AAA&#10;kjM4AIDkDA4AIDmDAwBIzuAAAJIzOACA5AwOACA5gwMASM7gAACSMzgAgOQMDgAgOYMDAEjO4AAA&#10;kjM4AIDkDA4AIDmDAwBIzuAAAJIzOACA5AwOACA5gwMASM7gAACSMzgAgOQMDgAgOYMDAEjO4AAA&#10;kjM4AIDkDA4AIDmDAwBIzuAAAJIzOACA5AwOACA5gwMASM7gAACSMzgAgOQMDgAgOYMDAEjO4AAA&#10;kjM4AIDkDA4AIDmDAwBIzuAAAJIzOACA5AwOACA5gwMASM7gAACSMzgAgOQMDgAgOYMDAEjO4AAA&#10;kjM4AIDkDA4AIDmDAwBIzuAAAJIzOACA5AwOACA5gwMASM7gAACSMzgAgOQMDgAgOYMDAEjO4AAA&#10;kjM4AIDkDA4AIDmDAwBIzuAAAJIzOACA5AwOACA5gwMASM7gAACSMzgAgOQMDgAgOYMDAEjO4AAA&#10;kjM4AIDkDA4AIDmDAwBIzuAAAJIzOACA5AwOACA5gwMASM7gAACSMzgAgOQMDgAgOYMDAEjO4AAA&#10;kjM4AIDkDA4AIDmDAwBIzuAAAJIzOACA5AwOACA5gwMASM7gAACSMzgAgOQMDgAgOYMDAEjO4AAA&#10;kjM4AIDkDA4AIDmDAwBIzuAAAJIzOACA5AwOACA5gwMASM7gAACSMzgAgOQMDgAgOYMDAEjO4AAA&#10;kjM4AIDkDA4AIDmDAwBIzuAAAJIzOACA5AwOACA5gwMASM7gAACSMzgAgOQMDgAgOYMDAEjO4AAA&#10;kjM4AIDkDA4AIDmDAwBIzuAAAJIzOACA5AwOACA5gwMASM7gAACSMzgAgOQMDgAgOYMDAEjO4AAA&#10;kjM4AIDkDA4AIDmDAwBIzuAAAJIzOACA5AwOACA5gwMASM7gAACSMzgAgOQMDgAgOYMDAEjO4AAA&#10;kjM4AIDkDA4AIDmDAwBIzuAAAJIzOACA5AwOACA5gwMASM7gAACSMzgAgOQMDgAgOYMDAEjO4AAA&#10;kjM4AIDkDA4AIDmDAwBIzuAAAJIzOACA5AwOACA5gwMASM7gAACSMzgAgOQMDgAgOYMDAEjO4AAA&#10;kjM4AIDkDA4AIDmDAwBIzuAAAJIzOACA5AwOACA5gwMASM7gAACSMzgAgOQMDgAgOYMDAEjO4AAA&#10;kjM4AIDkDA4AIDmDAwBIzuAAAJIzOACA5AwOACA5gwMASM7gAACSMzgAgOQMDgAgOYMDAEjO4AAA&#10;kjM4AIDkDA4AIDmDAwBIzuAAAJIzOACA5AwOACA5gwMASM7gAACSMzgAgOQMDgAgOYMDAEjO4AAA&#10;kjM4AIDkDA4AIDmDAwBIzuAAAJIzOACA5AwOACA5gwMASM7gAACSMzgAgOQMDgAgOYMDAEjO4AAA&#10;kjM4AIDkDA4AIDmDAwBIzuAAAJIzOACA5AwOACA5gwMASM7gAACSMzgAgOQMDgAgOYMDAEjO4AAA&#10;kjM4AIDkDA4AIDmDAwBIzuAAAJIzOACA5AwOACA5gwMASM7gAACSMzgAgOQMDgAgOYMDAEjO4AAA&#10;kjM4AIDkDA4AIDmDAwBIzuAAAJIzOACA5AwOACA5gwMASM7gAACSMzgAgOQMDgAgOYMDAEjO4AAA&#10;kjM4AIDkDA4AIDmDAwBIzuAAAJIzOACA5AwOACA5gwMASM7gAACSMzgAgOQMDgAgOYMDAEjO4AAA&#10;kjM4AIDkDA4AIDmDAwBIzuAAAJIzOACA5AwOACA5gwMASM7gAACSMzgAgOQMDgAgOYMDAEjO4AAA&#10;kjM4AIDkDA4AIDmDAwBIzuAAAJIzOACA5AwOACA5gwMASM7gAACSMzgAgOQMDgAgOYMDAEjO4AAA&#10;kjM4AIDkDA4AIDmDAwBIzuAAAJIzOACA5AwOACA5gwMASM7gAACSMzgAgOQMDgAgOYMDAEjO4AAA&#10;kjM4AIDkDA4AIDmDAwBIzuAAAJIzOACA5AwOACA5gwMASM7gAACSMzgAgOQMDgAgOYMDAEjO4AAA&#10;kjM4AIDkDA4AIDmDAwBIzuAAAJIzOACA5AwOACA5gwMASM7gAACSMzgAgOQMDgAgOYMDAEjO4AAA&#10;kjM4AIDkDA4AIDmDAwBIzuAAAJIzOACA5AwOACA5gwMASM7gAACSMzgAgOQMDgAgOYMDAEjO4AAA&#10;kjM4AIDkDA4AIDmDAwBIzuAAAJIzOACA5AwOACA5gwMASM7gAACSMzgAgOQMDgAgOYMDAEjO4AAA&#10;kjM4AIDkDA4AIDmDAwBIzuAAAJIzOACA5AwOACA5gwMASM7gAACSMzgAgOQMDgAgOYMDAEjO4AAA&#10;kjM4AIDkDA4AIDmDAwBIzuAAAJIzOACA5AwOACA5gwMASM7gAACSMzgAgOQMDgAgOYMDAEjO4AAA&#10;kjM4AIDkDA4AIDmDAwBIzuAAAJIzOACA5AwOACA5gwMASM7gAACSMzgAgOQMDgAgOYMDAEjO4AAA&#10;kjM4AIDkDA4AIDmDAwBIzuAAAJIzOACA5AwOACA5gwMASM7gAACSMzgAgOQMDgAgOYMDAEjO4AAA&#10;kjM4AIDkDA4AIDmDAwBIzuAAAJIzOACA5AwOACA5gwMASM7gAACSMzgAgOQMDgAgOYMDAEjO4AAA&#10;kjM4AIDkDA4AIDmDAwBIzuAAAJIzOACA5AwOACA5gwMASM7gAACSMzgAgOQMDgAgOYMDAEjO4AAA&#10;kjM4AIDkDA4AIDmDAwBIzuAAAJIzOACA5AwOACA5gwMASM7gAACSMzgAgOQMDgAgOYMDAEjO4AAA&#10;kjM4AIDkDA4AIDmDAwBIzuAAAJIzOACA5AwOACA5gwMASM7gAACSMzgAgOQMDgAgOYMDAEjO4AAA&#10;kjM4AIDkDA4AIDmDAwBIzuAAAJIzOACA5AwOACA5gwMASM7gAACSMzgAgOQMDgAgOYMDAEjO4AAA&#10;kjM4AIDkDA4AIDmDAwBIzuAAAJIzOACA5AwOACA5gwMASM7gAACSMzgAgOQMDgAgOYMDAEjO4AAA&#10;kjM4AIDkDA4AIDmDAwBIzuAAAJIzOACA5AwOACA5gwMASM7gAACSMzgAgOQMDgAgOYMDAEjO4AAA&#10;kjM4AIDkDA4AIDmDAwBIzuAAAJIzOACA5AwOACA5gwMASM7gAACSMzgAgOQMDgAgOYMDAEjO4AAA&#10;kjM4AIDkDA4AIDmDAwBIzuAAAJIzOACA5AwOACA5gwMASM7gAACSMzgAgOQMDgAgOYMDAEjO4AAA&#10;kjM4AIDkDA4AIDmDAwBIzuAAAJIzOACA5AwOACA5gwMASM7gAACSMzgAgOQMDgAgOYMDAEjO4AAA&#10;kjM4AIDkDA4AIDmDAwBIzuAAAJIzOACA5AwOACA5gwMASM7gAACSMzgAgOQMDgAgOYMDAEjO4AAA&#10;kjM4AIDkDA4AIDmDAwBIzuAAAJIzOACA5AwOACA5gwMASM7gAACSMzgAgOQMDgAgrbNXzhkcAEAq&#10;d+7e3X1k75pt6wwOACCJ/sEb3+/atGbbt+UMDgCg+U5dOvP1tnV5BgcA0Ezjd25vP7zrq23rihkc&#10;AEDT9Nzo/WbH+tVbvwkZHABAcxw7fyLsjDyDAwCYrVvjY1sP7Vy9bd3jMjgAgFnp6u9Zu2P9qq3f&#10;TJPBAQA8oXv37v107njYFo/M4AAAnsTQ6PCm/dtW/rC2ngwOAKBhV65fW7P9u5Vb19aZwQEANODe&#10;vXv7Tx0Oe2LGDA4AoF5DoyPf793y5Q9rG83gAADqcrH7yqpt68KSqDODAwCYwZ2Ju7uO71/xw5on&#10;zuAAAKZzc3jgu92blm/5ejYZHADAY52+fO7LrWvDeniCDA4A4BFu372z/ciesBueOIMDAIj6B2+u&#10;3blh2eavm5XBAQBUOXHpzLItXzc3gwMAqBgcHd6wf+sXm79qegYHAPDA8Yunl/+wJgyFZmVwAMB8&#10;1z90c/2+rUs2f5UugwMA5q979+4dOnssjIMUGRwAME/1D938ZvemsAwS1YLBcefO7du3x6t7YGho&#10;sKahwcHB3t7rkz1C32P0P2x6AwMD5TdRK3t/xqvduXOn8i8AAB0u+8TG4k2rn1qzGhzFxTA6Oloc&#10;Cn3lLXD9elZPT/fVq1euXpms/OOmlQnHulx7WC47TnXtYeFYqaL879XXV1k8/f39wwXlgZKtlrLy&#10;f9TKzxcAtIGuG9dXbv928ebVT7PpBkf5sixfnGNjtwYfKl+u5fFQ7sqVy7VdfVg4FsrWRjhOls2F&#10;cGxOmXCcWT41MvmxUj4+wrFSLhzLG6UnGyhl5Y2SfUJlZGTENAHgKbh9987O4wcWbVr99CuVF0X5&#10;whscHCh3/Xp3eU90d3ddvnxxskuNlm+OUDY1wrFQtjbCcbJsLoRjE8qF48zy8ZHJj5Xy8RGOlXLh&#10;WJEtkps3b2aL5NatW9kiqfx6AYDGXevvWbFt3cKNq1pS6fKli7FsaoTjVNmwCMcGyjdHKJsa4ThZ&#10;vjbC8WH5gAjHJpQLx5nl4yOTHyvl4yMcK2XCsaK7uzv7BMng4IOvXpVlc+T+/fuVX1MAUDB2e/zH&#10;o3sXblrVwh41OGYsmxrhOFU2LMKxgfLNUSwfH+E4Wb4/wvFh+YAIxyaUC8eZZVMjV1keednUCMep&#10;MuH4QPbZkWyLZJ8amZiYqPyKA2D+Odd1adnWteH6f/qVB8eFyQobYjblUyMcK+XDIhwbKF8hxfLx&#10;EY6T5fsjHB+WD4hwbEKZcKxLNjVyU+MjK5sa4ThVZuqYPXwkf3Br9rDWyi9GAOaisdvjGw9uX7Bx&#10;ZTv0YHBcelhheWTlGyIcZ10+PsKxUj4swrGB8hVSLB8f4ThZtjbCcbJsLoRjc8qEY12yqZGbGh9Z&#10;2dQIx0q5q11dDz4pcvPmTSsEYC45e+3iFz+sXbBxVZtUytbGpYsPmxwfWfn4CMfJ8g0RjrMuHx/h&#10;WCkfFuFYb/kECWVTIxwLZWsjHCfL5kI4NqdMOM4snxqZ/FgpHx/h+LDs0yGDg4PDw0PlFXL37t3K&#10;r18A2t7AyNA3e7d8vnFlW1WqTI3Hle+PcHxYPj7CcbJ8Q4TjrMumRjhOlQ2LcGygfHOEsqkRjoWy&#10;tRGOk2VzIRybUC4cZ5aPj0x+rJTvj8nj9evX+/p6hx58H++wh4YAtKcjF04u3Lz6sw1ftlvlwXF+&#10;al48+HHxWEf5/gjHh2VTIxwLZYshHJtRNjXCcapsWIRjA+WbI5RNjeKPC+VrIxwflg+IcGxCuXCc&#10;WT4+Mvmx0sM50vfwCVtHhh9MEM8jAtBCvQP9X+/aGK759ikbHDOWL4xwrKNsbYTjZNnUCMdC2WII&#10;x2aUTY1wnCobFuHYQPkEKZaPj3CcLN8f4fiwfECEYxPKhePMsuWRK/+45+G37A4NDo6Ojt654+Eg&#10;AE/DrfGxH4/uCxd8u1Xn4JixbE+EY31layMcJ8umRjgWyhZDOM66fGqEY6V8WIRjA+UrpFg+PsJx&#10;snx/hOPD8gERjk0oE451KU+Q6z092XOqjo2NeSwIQNMdu3Rm8ZavP93wZZvXrMExY9meCMf6ytZG&#10;OE6WTY3ijwvlGyIcZ10+PsKxUj4swrGB8hVSLJsa4VgoWxvhOFk2F8KxOWXC8bGK3xRT+e0CQOO6&#10;bvR+tWtjuNfbtqc2OGYs2xPFH9dXPj7C8WH5+AjHyfINEY6zLh8f4VgpHxbhWG/55ghlUyMcC2Vr&#10;Ixwny+ZCODanTDhWXL9+3f4AaMit22M/HNn9yfcrOqjSpQvnYtmtH44tLl8Y4VhH+f4Ix4fl4yMc&#10;J8s3RDjOumxqhONU2bAIxwbKN0comxrhWChbG+E4WTYXwrEJ5R4cs/0xMjJifwA80uELJxds/uqj&#10;71d0Vo8aHNOXj4BwbHH5wgjHOsr3Rzg+LJsa4VgoWwzh2IyyqRGOU2XDIhwbKN8coWxqFH9cKF8b&#10;4fiwfECE4+y6fr3nxo0b2V+oW/mtBjBfdd3oXbF9fbjIO6XGB8eM5SMgHFtctifCsb6ytRGOk2VT&#10;IxwLZYshHJtRNjXCcapsWBR/3Fj5BCmWj49wnCzfH+H4sHxGhGMjZftjdHTkzp07ld9/APPArdtj&#10;m3/aHa7wzirB4Jix/NYPxxaX7YlwrK9sbYTjZNnUCMdC2WIIx1mXL49wrJQPi3BsoHyFFMvHRzhO&#10;lu+PcHxYPizC8TFdu3a1v7/v4V+WO+5vygXmsEPnT3y+efWH3y/v6PLBcfZhk5ugtWVXfji2vmxP&#10;hGN9ZWsjHKv3RzhOlm+IcJx1+fgIx0r5sAjHBspXSLFsaoRjoWxthONk2dQIx8l6e68PDAzcunXL&#10;848Bc0bXzd7l278LN3eHVh4c2dR4XPkOCMeWll354dj6sj1R/HF95fsjHB+Wj49wnCzfEOE46/Lx&#10;EY6VslURjg2Ub45QNjXCsVC2NsJxsmx8XLnS3d19o7/fV16AznXr9timn3Z/sH75nKl08fyZvMLO&#10;qL/s1g/HVpfd+uHY4vKFEY51lO+PcHxYPj7CcbJ8Q4TjrMumRjhOlQ2LcGygfHOEsqkRjoWy8TF1&#10;vHb1au/160NDD/4WOl95AdrfxL2JQxdOfrxx5QffL59LlS6eO/OgbHNkP86P1RVWRUNlt344trR8&#10;BIRji8sXRjjWUb4/wvFh2dQIx0LZYgjHZpRNjXCcKhsW4dhA+eYolk+NcJzsyoPxMTjoe26B9nSl&#10;r3vZ9m/fX79s7jU5OGYsmx3hWF1hVTRUtgPCsaXlIyAcW1y2J8KxvrK1EY6TZVMjHAtliyEcm1E2&#10;NcJxqmxYFH/cWPkKKZaPj/KP+/p6hx8+5rTyGx2gdW7dHlt/cHu4pOdSdQ+OGctmRzhWV1gV9Zfv&#10;gHBsafmtH44tLtsT4Vhf2doIx8myqRGOhbLFEI6zLl8e4VgpHxbh2EBTK+Tqlb6+vuHhYY/5AJ6+&#10;iXsT+84e/fD7Fe9998Ucrjw4TleXLYZwnHX57AjH6go7o/7yHRCOLS278sOx9WV7IhzrK1sb4Vi9&#10;P8JxsnxDhOOsy8dHOFbKh0U4zlB5fPT3942MDPur5oCn4Njls59v+fq99cvmfLWDY/ryDRGOsy6f&#10;HeFYXWFn1F++A8KxpWVXfji2uHxPhGMd5fsjHB+Wj49wnCzfEOE46/LxEY6VsoURjlVlT/UxMjIy&#10;MTFR+dgA0CTne64u/XHdu999MU9qdHDMWL4hwnHW5bMjHKsr7Iz6y279cGx12a0fji0uXxjhWEf5&#10;/gjHh+XjIxwnyzdEOM66bGqE41TZ7Kgce3q6BwYGPMM6MHs9A/1f7dkc7uM5X9MHx4zlGyIcZ122&#10;OcKxusKqaKjs1g/HlpaPgHBscfnCCMc6yvdHOD4smxrhWChbDOHYjLK1UX28evXBo0192gN4AsNj&#10;o98e2PbOd0vnYdngOPWwbAG0vGwxhGMzymZHOFZXWBUNle2AcGxp+QgIxxaX7YlwrK9sbYTjZNnU&#10;CMdC2WIIxybU3X1tcHDAQ02BGd26PfbjiQPhDp5XlQfHg7Vx4eyDJpdHXn7rh2NryxZDODajbHaE&#10;Y3WFVVF/+Q4Ix5aW3/rh2OKyPRGO9ZWtjXCcLJsa4VgoGxDh2EDXHj7UdHR01BOrA8HEvYk9Z458&#10;uHHlW98unc+VsqnxuLKpEY6Fsis/HFtethjCcdblsyMcqyvsjPrLd0A4trTsyg/H1pftiXCsr2xt&#10;FH88WT41wnGyfFiE46Pr6e56+GkPj/YA/vfQhVOfbF4drt752QyDY8ayqRGOhbIrPxxbW74hwnHW&#10;5bMjHKsr7Iz6y3dAOLa07MoPxxaXz4twrKN8f4Tjw/LxEY6T5Wuj6th17eqNG/3j42OVDzzAfHKu&#10;58pnW75689slyprt4JixbGqEY6Hs1g/H1pZviHCcdfnsCMfqCjuj/rJbPxxbXXbrh2OLyxdGONZR&#10;vj/C8WH5+AjHrKtXLvf3943dulX5OATMaVdvXF++8/tw3Sr54Ji+fGqE42T5CAjH1pZviHCcddnm&#10;CMfqCquiobJbPxxbWj4CwrHF5QsjHOsoWxvhOFm2PC5duph9h4uHesCcdGN4cO3+bW+sW6LaWjw4&#10;ZiwfH+E4WT4CwrG1ZYshHJtRNjvCsbrCqmiobAeEY0vLR0A4trhsT4RjfWXjY/LY23t9ZGT43j3f&#10;Wwtzwej42Oaje8MVq2LtPjhmLB8f4ThZfuuHY2vLFkM4NqNsdoRjdYVVUX/5DgjHlpbf+uHY4rI9&#10;EY7T1dPdNTw05JnUoUON37m9+8yRt9cve+PbJZqm8uA4WV1+l4djp5ZNjXAslF354djyssUQjrMu&#10;nx3hWF1hZ9RfvgPCsaVlV344tr5sZ4Tjg7quXR0YuOlZPaCDHLxw8sNNK19ft1gzVjs4Ziy/vMOx&#10;U8umRjgWyq78cGxt+YYIx1mXz45wrK6wM+ov3wHh2NKyKz8cW9zU8piY8DkPaF/Hrpz7ZMtXr61b&#10;rDp7gsExY/nlHY6dWjY1wrFQduuHY2vLN0Q4zrp8doRjdYWdUX/ZrR+OrS4bAeH4FOvuujo8NOg5&#10;1KGtmBpPVorBMWPZzR2OnVo+NcJxsnwEhGNryzdEOM66bHOEY3WFVdFQ2a0fji0tXwbhmKCe7q7R&#10;B48w9b0t0ErlqfHR5tWvfLNIT1Dp/JkT5QrXfzuUXd7h2Knl4yMcJ8tHQDi2tmwxhGMzymZHOFZX&#10;WBUNle2AcGxp+WIIx1nUe71ndGTk/v37lY9/wFNhasy+yuCYvsLd3yZll3c4dmr5+AjHyfJbPxxb&#10;W7YYwrEZZbMjHKsrrIr6y3dAOLa0fEmE40xdvnShv7/31q3RysdCII2JexOHL53+aMvqV9Yt0iyr&#10;a3DMWOHub4fyuzwcO7VsaoRjoezKD8eWly2GcJx1+ewIx+oKO6P+8h0Qji0tWxjhWOjy5Ys3+vvG&#10;xzx7OjRZeWocuHDy3Y1fvvzNIjWl5gyOGSusgXYov7zDsVPLpkY4Fsqu/HBsbfmGCMdZl8+OcKyu&#10;sDPqL98B4djSsuVx4dy1K5cGbt7wZB4we+Wpsf/8iXc2rHhp7UI1sac0OGassAbaofzyDsdOLZsa&#10;4Vgou/XDsbXlGyIcZ10+O8KxUGFkNFQ2AsLxadfTfW1keNiDPOAJVKbGxhUvfbNQTa9dBseMFdZA&#10;O5Td3OHYqeVTIxwny0dAOLa2fEOE46zLZkc4VldYFQ2VbYJwTNLli+f7eq/fHh+vfBwFppVNjbc3&#10;LH9x7QIlqmMGx4wVrv92KLu8w7FTy8dHOE6Wj4BwbG3ZYgjHZpTNjnCsrrAqGiqbC+E4q65euTQ0&#10;OHDPM3nAY5gaT625Mzimr3D3t0nZ5R2OnVo+PsJxsvzWD8fWli2GcGxG2ewIx+oKq6L+8hkRjnXV&#10;29M9OuJLLTBlcmqseHHtQj2FyoPjeE35PR2Oc7nC3d8O5Xd5OHZq2dQIx0LZlR+OLS9bDOE46/LZ&#10;EY7VFXZG/eXzIhynunLpwo3+vjt3blc+4sK8VJ4a+84ff+v75X9bu0BPrUcOjhnLLulwnOMV1kA7&#10;lF/e4dipZVMjHAtlV344trZ8Q4TjrMtnRzhWV9gZ9Zcvj7PXrl4aGR7y1KXMN6ZGC3uywTFj2SUd&#10;jnO8whpoh/LLOxw7tWxqhGOh7NYPx9aWb4hwnHX57AjHQtU747Fdvniuv89jS5kXRm+P/Xjq0Gvf&#10;LnlhzedqSYkGx4xll3Q4zvEKa6Adym7ucOzU8qkRjpPlIyAcW1u+IcJx1mWzIxyrC8ujp+vqyPCQ&#10;R3gwJw2MDq87tP3lbxb9bc3namGtGhzTl1/S4TiXK9z9bVJ2eYdjp5aPj3CcLB8B4djassUQjs0o&#10;mx3heP7M5YvnBm70e/Yw5oxLfd0r924Jf85Wq2rPwTFj+T0djnO5wt3fJmWXd/HHHVw+PsJxsvzW&#10;D8fWli2GcGxCPd1Xx27dqnzMhg504tqFBT+uCxeeWlvp/OljU03d6J1efk+H41yuMAXaofwuD8dO&#10;LZsa4Vgou/LDseVlAyIc6+3q5YuDAzc9sJQOMnFvYu+54+9tWhmuOrVD1YNjxqZu9E4vu6TDcY5X&#10;WAPtUH55h2Onlk2NcCyUXfnh2NrybRGOVV06f7avt8cDS2lzI+O3thzf/+q6xc9//Znas/LgOF5T&#10;zc6ov6krvNPLLulwnOMV1kA7lF/e4dipZVMjHAtlt344trZ8djw4dl29Mjw0WPnoDm2jf2Twm0Pb&#10;X/xm4fNrPlM7Vzp36lhtNRMkVD0yGmrqCu/0sks6HOd4hTXQDmU3dzh2avnUCMfJ8hEQjk+7K5fO&#10;D968ce+e50qn9S71dX+xa8NzX3+mjujRg2PGaiZIqHpk1N/U/d3p5Zd0OM7lCnd/m5Rd3uHYqeXj&#10;IxwnyzdBOCbp0vkzN/quT/h+FlrkyOWzH//w9XNffaoOarrHcISRUX81+yNU9VYaa+pG7/Tyezoc&#10;53KFu79Nyi7v4o87uHx8hONk+VwIx1nV23NtfMz3s/CUjN25vffcsXe+XxFuMnVEpXOnjj6ueNlX&#10;F0ZGQ9VMkFDVG2qsqRu908vv6XCcyxWmQDuU3+Xh2KllUyMcC2UbIhzr6tqViyPDQ5U7ARIYGb+1&#10;4cieV9ctDneYOqjpBseMxcu+ujAyGqpmgoSq3lBjTd3onV52SYfjHK+wBtqh/PIOx04tmxrhWCib&#10;F+E41ZWL5wYHbvir8GmunsH+tQd//OtXn6jTK509GWdEE4uXfXVhZDRUzQQJVb2hxpq6wju97JIO&#10;xzleYQ20Q9nNHY4dXDY1wrHQg9lx6fzpG33X7969U7ku4Ekdv3p+6a7vw6Wlzq3yGY7y7JimfEA0&#10;vXjZVxdGRkPVTJBQ1RtqrKkrvNPLLulwnOMVrv92KLu5w7FTy5dHduy73jU+Pla5OqBuI+O3dpz+&#10;6bVvlz67+hPNpUpnTx7JClMgFCZIKLxwE4uXfXVhZDRUzQQJVb2hBpq6vzu9/JIOx7lc4e5vk7LL&#10;Oxw7qe6rlz2qlDqdu3511b4fnv3qE83JpgbHjIUpEAoTJBReuInF+766MDLqr2Z/hKreSmNN3eid&#10;Xn5Ph+NcrnD3t0nZvV78cTt27cqlW6MjlVsFqj34lMaZn976flm4nzTHamBwzFiYAqEwQULhhZtV&#10;vOyrCyOjoWomSKjqDTXW1I3e6eX3dDjO5QpToB3Kr/xwbE3XrlwcHRmuXDLwv/979cb1r/dvfXb1&#10;x5oPlc6c+CkUZkQTC2sgFCZIsfCSTSxe9tWFkdFQNRMkVPWGGmvqRu/0sks6HOd4hTXQDuVrIBwT&#10;dvVyeXb4Htp5bezO7QMXTry38ctwIWluVzpbXhg1hQkSCjOiWYUpEAoTJBReuInFy766MDIaqmaC&#10;hKreUGNNXeGdXnZJh+Mcr7AG2qFsJYRjE7py8byn7piHHnxK48C2577+7C+rP9Z86/FfUqmeIMXC&#10;/gjF19O8whQIhQkSCi/cxOJlX10YGQ1VM0FCVW+osaau8E4vu6TDcY5XuP7boWxAhGO9mR3zxMS9&#10;icOXTn+weVW4gTSvesSXVLLCZR8r7I/awqsKxVfVvMIUCIUJEgov3MTiZV9dGBkNVTNBQlVvqIGm&#10;7u9OL7+kw3EuV7j726RsW4RjVeXZMTR48/69e5XbiTmkb3jgwV/lunbBn1d9pHneYwfHjIXLPlbY&#10;H7WFVxWKr6p5hSkQChMkFF64icX7vrowMuqvZn+Eqt5KY03d6J1efk+H41yucPe3Q/nsOHn5wpnB&#10;gRv/e/9+5aaik2Wf0vj4h6/DlaP53JMPjhkLl32ssD9qC68qFF9V8wpTIBQmSCi8cLOKl311YWQ0&#10;VM0ECVW9ocaautE7vfyeDse5XPUgeNqVZ8fI8GDl1qIDDYwObzq216c0VFt5cBw+c3zaau77ZhUu&#10;+1hhf9QWXlUovqrmFdZAKEyQYuElm1i87KsLI6OhaiZIqOoNNdbUjd7pZZd0OM7xwkRI0ZVL53wD&#10;bcc5euXcoh3fPrPqQ+mRPRwcMxYmSKjmvm9W4bKPFfZHbeFVheKralJhCoTCBAmFF25i8bKvLoyM&#10;hqqZIKGqN9RYU1d4p5dd0uE4xwvr4Ym7dvnC2K3Rym1Gu+oe6P/m0PZX1i0Of5yVQqXTxw9nxZHR&#10;UMX9UVvNfd+swn0fK+yPUHg9ofh6mleYAqEwQULhhZtYvOyrCyOjoWomSKjqDTXW1BXe6WWXdDjO&#10;8cKwmL7ua5fNjjY0MDr848lDb3+//JmVH0r1NDU4ZiyOjIYq7o/aaq78phQu+1hhf9QWXlUovqrm&#10;FaZAKEyQUHjhJhYv++rCyGiomgkSqnpDDTR1f3d6+SUdjnO5MDiyrndfvX17vHLX0Tp3J+4eunR6&#10;0XZfOlHDlcLdH0ZGQ8WR0VDV70ZVNfd9swqXfaywP2rLX0n5Xrx66Vyo++qlG33XQzf7e2+Njsyy&#10;8h/1pmngRl94oz1dV65eOp917fKFrLAnZl+876sLI6P+qsdHbVVvpbGmbvROL7+nw3FuVp4d/uL7&#10;VjnTc/mr/Q/+ZrVwi0h1Vjp97FAo3vfVhZFRf3FhNFT1+xArXP+z7MKZE9liuHb5/I2+nqyR4aHs&#10;sp/DH+nu3rlTHC5DAzdu9pcX0vW+6135TCnf02Fn1FnVTV9TGBkNVTNBQlVvqLGmbvROL7+tw7GD&#10;6+vtnpi4W/m1S2K9Qzc3Ht3z8rpFf1r5gTSbSqePH3pENSskL1721YWR0VBxZDRU9bsRO/FT/rmH&#10;3u6r2Yy4eaMv/7TBfd/634h8ndwaHc52Sbnua5eyXXL5wpkwOGYsXvbVhZHRUDUTJFT1hhpr6kbv&#10;9LJbPBzbvQtnT/b39tybmKj8oqTZhsdG950//t6mL8OdIT1xpVPHDtYW90eoZoUUi5d9dWFkNFQc&#10;GdWdPVleFWfLlf9Q3t/bPTI0OHZr5M6d25XfPbRCtkuGB2+WF0lvz7XyHClvvrA26ile9tWFkdFQ&#10;NRMkVPWGGmvqCu/0sjs+HNuii+dODd7sr/xqoxnuTkwcvXJu6c7v//jlB1Jze/TgmLE4QUI1K6RY&#10;mCChMDJqu3LxbLny7VX+883w4ED5OvNQsk6UbZHybVHeIj1dl5/sUyN58bKvLoyMhqqZIKGqN9RY&#10;U1d4p5dd/+H49Lp88awn7Zi9Kzeurz344wtrPgt/KpWa1SMew5EXRkZDxQkSqnlbxcqz48Lp4+VV&#10;0ddz7UZvz9DAjQerYnys8tuCOe3evYniF2u6rlwsb5ELZ06EhdFo8bKvLoyMhqqZIMWq3kpjTd3f&#10;nV6+DMKxyZV/qfizxxMYGB3ecnzfq98u/uOX70tJK506enCawhQIhZHRUMX9Ud4WXVcu9Pd2Dw89&#10;+IxF5fcBVMseOzIyNFgeIv29PU/8BZpHFu/76sLIqL+aCRKqeiuNNXWjd3r5aAjHJ6m3p2vCAzvq&#10;MHbn9qGLpz7cvDpcCVK66viSSs0KKRYmSCi+qmMHL5w5fvnCmfK2GLjZV94WvsON2cuGyI2+69e7&#10;HzxMpHwZhzEx+6pu+prCyGiomgkSqnpDjTV1o3d6+Z4Ix0d34ezJmzf6PBL8ke5OTBy5fHb57o1/&#10;XvXRH1a8Jz3NSiePHigXZkFj1ayQrLMnfrp8/kz5z6HleVH+c+n42K3KL3lILPu6zODN/r7r3Vcv&#10;nb9w5qTnRntEUzd6p5dNjarjpfOnh4f8JXAVlZ2xZ+OfV3/0hy/fl1pS6VR5bTwsWx6PK46MR3Xx&#10;3Mnuqxdv9l8vz4vKL3NoG+UJMjw0cKPv+rXLF8u3Uf4MrcXCjGhi8bKvLoyMhqqZIKGqN9RYU1d4&#10;p3b10rnyf/fKr4D5J9sZy3ZveGbVh79f8Z7U2qYGx4yFCVKu/FG7+9ql8ofw+fxbms51e3xsdGTo&#10;wfOxXrucPxwkTJBQPiCaXrzsqwsjo6FqJkio6g01Vs0F3571dF2eV1+9Hbtz++DFk0t2rg8f7qXW&#10;Vjp55ECxMDKKnT528PL503091wZv9vv6CHNS+Vq6NTpSniAPnzXkfNgEWWGChMILN7F42VcXRkZD&#10;1UyQYlVvpbFqLv4WduHsifJ/1rn9wI7xbGfs+O73y9+V2rDKYziqmhwfZ44ffrgwukaGBnxXKvNT&#10;eVuXF/bD74k5k/89O2EKhMIECYUXbmLxvi8UFkZD1UyQUNUbaqyaWZC6S+dPz73vgxseu7X33LHP&#10;t60NH9yldisOjssXTvdd7xoZHrp7119VANGt0ZGBG33l+XHp/Kl8f9QWpkAoTJBQeOFmFS/76sLI&#10;aKiaCRKqekONVbMYmlL31Utz4K9iyXbGxz989fsV70odUenkkf2Xz58qj4xbnqoPGnHv3kT29Zfy&#10;BXbhzImwOaYvrIFiYX+Ewgs3sXjZVxdGRkPVTJBQ1RtqrJoxUWcXzp4YuNmR3zp7c3To4c74+nfL&#10;35U6q1LlVzEwO+U/NI8MD5b3x9VL58r3aFgYDRWmQChMkFB44SYWL/vqwshoqOr9UVvVG2qsmqlR&#10;7Mqlc2NjnfGA9/LO2Hn6p7e/Xx4+gksdlMEBSdy5fXt4aKC/t7u8P8KemH1hCoTCBAmFF25i8bKv&#10;LoyMhqqZIKGqN9RYZ4739lybaNevIJd3xo7Th9/6ftlvl78jdXoGBzwN2YNPr3dfvXLx7JkTP2WF&#10;GdHEwhQIhQkSCi/cxOJlX10YGQ1VM0GKVb2VR3bx7Mnyf53Kf6o2cLm/Z/1Pux7ujHelOZPBAU/b&#10;/fv3R0eG+q93XS2Mj0cWZkQTC1MgFCZIKLxwEws7oFhYGA1VM0FClTdx7fL5Fn7D/83RoT1nj32x&#10;6/u/rP44fJiW5kYGB7RSPj6uXDhztrwwagoTJBRmRBMLUyAUJkgovHCzypfBIwsjo6GK+6O/t/ve&#10;vaf317+d7r70zcHtr3275LfL3pHmdgYHtIt79+6NDA/19XRduXi26vqvniChMEFCVa+nqYU1UCzs&#10;j1B44SYWJkgojIxpunju1GjK79p78MmMc8cW7fj2jyvfD1/kluZwBge0o3x8XDp3aubdUNgftRX3&#10;R23xVTWpMAVCYYKEwgs3sTBBQmF29HZfa+KnOu5OTBy/ev6r/T+8+u3i3yx7W5qHGRzQ7iYm7g4P&#10;DTz8fpcH4+ORhfu+qsL4qC28nlB8Vc0rTIFQmCCh8MJNLEyQ8k/4LJ+ZtHfo5vZThz/duubXX7wt&#10;zfMMDugk2fh4+EzrJ8I4mKZw2ccK+6O28KpC8VU1rzAFQmGChMILz7Lr3Vcb+lTH2O3x41fPr973&#10;w9/WLAgfcKX5nMEBnerOnduDAzcaHR+PLFz2scL+qC28qlB8Vc0rzIJQmCCh8MIzdvHsyRk/1dE1&#10;0PfDif3vbFjxP1+8Jak2gwPmggfj42b/g4ebnjwSrvymVLzpH1Fhf9QWXlUovqrmFUZDKEyQUHjh&#10;rNpPdYzdGT986fTy3Rv/+tUn4WOrpJDBAXPK/fv3R4YGe65dPn/q2Jnjh2M1932zCpd9rLA/aguv&#10;KhRfVZMKYyIU9kfe+dMnhgcHLvd3bzy6550NK379xVuS6szggDlrfHys73rXpXMnz5woT43JwgQJ&#10;1dz3zSrc97HC/qgtvKpQfFVNKkyQvEOH9nyxYfUflr/7P0vfklR/BgfMfdkXXK5ePle1PB5XmCCh&#10;mvu+WYX7vqrC+KgtvJ5QfFXN6NjRA5t3bHxj7YLwGWNJ02RwwDxy79694cGBrqsXy39Sjzuj/sIE&#10;CdVc+U0pXPmxwv6oLbyqUHxV9VX+B3fv+3HR+hW/Xfb2r5a+KWnGDA6Yp26NDvf2XLtw5sTp44dr&#10;iyOj/orjo7aa+75ZhUEQK+yP2sKrCsVXVejIT/vWb1v//MqPwgdWSbUZHDDf3b49frO/9/L5M2Fz&#10;TFMcGQ1V3B+11dz3zSpshVhhf9QWXlWxU8cP7diz9cN1S379xVvhw6ukYgYHUHH37p2hgRvdVy8+&#10;uGJrRkZDxZHRUMX9UVv1fd/E4gQJVU+Q0MGDu7/64ZtnVrz/y6VvSnpkBgfwCCNDgw/+CtvTx+N9&#10;XyiMjIaKI6Ohqt+NWM2SaFZxglR38ujBrTs3vbVmwS+XvCGpNoMDmM6t0eGea5fLf4g/fexQbfGy&#10;ry6MjIaKI6Ohqt+NWM2SaFbl2bH/4M7lm1b/btnb4UOtJIMDqMvw0MDDT3kcitWskGLxsq8ujIyG&#10;iiOjoarfjVjNkmioY0f2b9q+4YVVH/9iyRuS8gwOoAETExODA/2XL5w5dexgXpwgoZoVUixe9tWF&#10;kdFQcWTUX/X7EKtZGLWV3/qefds//3bZr5a+GT7mSvM2gwN4Enfv3rnRf/3CmePF5fG44gQJ1ayQ&#10;YvG+L1ScF40WR0ZDVb8bscnZceSnfd/8sO7ZLz8IH3al+ZnBAczKndvjfT1dF07XtTweV5wgxWom&#10;SLF42VcXRkZDxZHRUJPvQPlfbdeere+sWfjfi1+X5nkGB9AcY7dGp3l4aXFeNFqcIKGat1Usv/sf&#10;WRgZDRVHxuM7eHDXFxtX/8/St8LHX2leZXAATfbg4aWXL5Qv+1NHDxYr7oDawshoqDhBQjVvq1iY&#10;IKEwMhqquDlOHju4ZdemZ1a8Hz4ES/MngwNI4v79+0MDN65eOlc1DqonSChMgVDV62mwOEFCNW+r&#10;WJggoTAypm/v/h2vf/V5+CgszZMMDiCtu3fvDNzou3juZBgBj65mhRQLUyAUX1UjxQkSqnlbxcIE&#10;CYXNceSnfYs3rPrF4jd+vug1aV5lcABPye3xsd6ea2dPHgmXfWPVrJBiYQqE4qtqpDhBQjVvq1iY&#10;ICePHtzw4/d/WPZO+HAsze0MDuBpGx68efHcyZNHDzyucNk3Vs0KKRamQCi+qrqL+yNU+4aOPvju&#10;lZdWffLzxa9J8ySDA2iN2+NjPdcunT1x+FR5YdQUJkgo3PeNVbNCioVlUCy+nkaKE+Rhhw7u+njd&#10;0v9e/MZ/LXpNmvMZHEArTUxMDNzoe/AEYtWDY8bCBAmF+76BaiZIsTBBQvFV1dGRw3vX/PDNr5a8&#10;8Z8LX5XmdgYH0BZGR4avXb5w8siBYmFk1F/YH6Fw6zdWzQopFiZIKL6qh504emDrzo3Prnjvvxa9&#10;Ks3hDA6gjdy9e7e/t+fsyZ8q46B6f4TCyGiofHw8srAJGqtmhRQLEyRv794f3/jq0/9c+Io0VzM4&#10;gHY0NHDjysUzYQc8opoVUiyMjIaKb6i6ODIaqmaFZP10cPfC75b9fNFr4cO0NDcyOID2def2eM+1&#10;Sw+eqbPmyq+3mhVSLIyMhopvqLo4Murr2JF9HtKhuZrBAbS7+/fvD9zoO3/62Mkj+x9dzX3fQDUr&#10;pFgYGQ0V31B1YWrknTh6YNP2DX9Y+vZ/LHhFmksZHEDHuDU60nXlwoO7PAyOGau+7BurZoUUKy6M&#10;RotvaLITR/bv2L3luS8/+I+Fr0hzJoMD6DATd+/2X+8+e/JIXBWzqebWb6CaFVIsjIz627vvx7e+&#10;XvDvC16R5kYGB9CphocGzp85fuLI/rw4I5pYGBn1VzNBioWRETp0YOeCb5f918LXwqempU7M4AA6&#10;263R4UvnTxVnxzTFGdGswshoqJoVUuzooT1rtqz95eLXw8duqeMyOIC5YGx05MqFMyd+2vegmp1R&#10;Z3FGNLEwMhrp2OF9G7Z998dl7/z7gpelzs3gAOaO2+Nj1y5fqMyOx1WzM+ovzogmVrMzip04un/b&#10;zo0vrPjg3z5/SerQDA5grrlz+3bPtcvlWzxOjTqrHhkNVbUhmtvRA7v3bH1j9Wf/9vnLUidmcABz&#10;08Tdu309104fOxj3xOyr2Rn1F2dEg+3bu+3DtYv+9fOXpI7L4ADmsomJif7e7lPHDh4/vDcUZ0QT&#10;q9kZ9RcWRm37921f8O0X/77glfDRXGrzDA5g7rt///7N/utnTv50/Ke9VdWskGJxRjSxmp1Rf+XN&#10;cejAzhUbVv7nwlfDB3SpnTM4gHlk4EbfhdPHi3d/nCChmhVSrPh6mlnNyKjtp0O7V21c/cuFr//r&#10;Zy9KHZHBAcw7w4M3L549WeduiBMkVNgftYVX1bQebo4jh/es+2Hdb5e+Ff4cKbVnBgfQeW7dujUy&#10;MnLv3r3K+YmMjgxduXAmTIRHFu/7QnF/hGpeVbHwqp6gY4f2bNr23e+XvPUvn70otXkGB9CRhoaG&#10;urq6BgYGbt++Xfmfnsj42Gids+NxhREQihMkVPPaioVX9ciOHd67dfuGZ5e/Fz64S+2WwQF0qvLm&#10;uPbQ9evXZ/kJj1ujw8UvsjS3MBFCcYKEal5bsfw1bN+x6cUvP/znT/8mtW0GB9DBBgYGss1Rln3C&#10;Y3x8vPL/a9zw0MC5U0ePHd7zyMJl38Ty8fHIqvZHbZOvpLw53lz1SfgQL7VPBgfQ2fr7+yuLY1JP&#10;T8/w8PATf8Jj4Gbf6eMHjz9YGLEwQUL53d/0wgQJ5eNjx85NH65d/E+f/k1qwwwOoLPdv3+/dnNk&#10;bt68+WSf8CiPlb7rXSeP7g+DY8bCBAmFGdHE8vGxe/cPH69dHP5kKbVDBgfQ8cr7oLe3t7IyavT0&#10;9DzZIzzuTUz0XLtcvsWPHdpTLIyMhgoTJBRmxJO1e9eWj9Ys+qdPXpDaKoMDmAvKe6I8LCoT41G6&#10;u7uHhoaeYHbcvXPn2uXzYXNMXxgZDRUmSChsi8dV2RyfviC1TwYHMEdMTExMvznKurq6BgcHyy9Z&#10;+WfqNnZr9MLZk0cP7s4LI6Ohwsiov7A/QsXNsWf31g/XLPp/n7wgtUkGBzB33Llzp7u7uzIupjUw&#10;MHD37t3KP1a30eGhc6eOHDtUXhsPKu6PUFgYDRVGRkMV98fevVsXrvvinz/9W/i4L7UkgwOYU27f&#10;vt3V1VWZFTO5cePGEzxv2NDgjdPHDuaz43GFCRIKI6OhwsiYpn02h9omgwOYa8bHx+vfHGX9/f1j&#10;Y2OVf7hu2bexhJHRUGGChMLIaKiwORasW/pPn77wfz95XmphBgcwB42OjlbWRN16e3vL/1Tln6/P&#10;vYmJ691Xypf60YO7HlcYGQ0VJkgojIxp2runvDm++OdPy3/KfF5qVQYHMDcNDw9XpkQjsu+hvX//&#10;fuW11CH7NpawM+ovjIyGChMkFDfHN1/80ycv/N+Pn5daksEBzFk3b96s7IgGdXd3N/pcpbfHxy6c&#10;OR7GRFMKI6Ohivtj964tC75ZanOoVRkcwJx1//79vr6+yohoXHl2NPrZjsGb/SeP7D96YNcjqlkS&#10;zSqMjGnatWvzgnVL/98nz/+fj5+TnnIGBzCXzfiEYDMq/+O3bt2qvLo63JuY6LpyIWyCSmGChMIL&#10;N6nazfHJmkXhJpCeQgYHMMfduXOnoW9aeaTe3t6GvoF27Nbo+dNHw90/c2GChMILP2nbt2/44KsF&#10;/99Hf5WeZgYHMPeNjY1VhsPs9Pf3l+dL5ZXW4WZ/74mf9h05sLNYuP4bKOyPUHjhaftx+4Z3Vn/2&#10;fz56TnpqGRzAvPBk37TySAMDA/U/njT7CkvYHNMUlkFjhQkSqn7hbT9+/9rKj8KfQaV0GRzAfPHE&#10;37RSq6urq6G/Cm7s1ui5U0eOlvfEw8LIaKiwGxqrsD/Kr2rrtvUvLv8g3ApSogwOYL6Y5Tet1Gr0&#10;21h6u68eO7T7yP4d5fLx8ciKC6PR4sh4fEcOljfHd88ufecfP3xWSp3BAcwjs/+mlVoNfRvL3bt3&#10;Lpw+lm2O6QsTJBRGRkMVN8dPB3Zu2frtn5e+He4GqekZHMD80pRvWqnV0LexDA3cqDyYtGZn1F+Y&#10;IKHiwpi+Q/u2b9jyze+WvPmPH/1VSpfBAcw7zfqmlVr1fxvLxN27Vy6c+ak8HWoWQFXVI6OhwgQJ&#10;Fd/Kgb3b1m9e8+tFr/3Dh89KiTI4gPlocHCwshESGBoaqvOBHbdGh08dO1ieHdNUXAaPqHpkNFRx&#10;fxzYs3Xdxq/+6/OXwqfBpWZlcADzUdMfQBr09PSMj49X3ti0Hjys5NqlBw+nqJkadRYnSLHqhTF9&#10;+3ZtWb1+xb98+vw/fPgXqekZHMA8Vb7pu7u7KwMhjZs3b9b5rbPjY7fOHD/8077tj65mZNRfnCCh&#10;6s2xe+emJeuWlv8w+vcf/EVqbgYHMH/dvn27Mg2SKW+a0dHRytubyfWuK3Fq1FnNzqi/MEF27tj0&#10;yZpF4aqQZp/BAcxrQ0NDlWmQUl9f3927dytvcloPHtVx9EDcE7OvZmdM07Yfv39r5cfhtpBmmcEB&#10;zHf9/f2VXZBS9uSk9TyY9N69e11XLhze92NtcUY0serN8cPW7/669J2fvf9nqVkZHMB8l+LZwB7n&#10;+vXrdT5dx+jI0PGf9obBMWNxRjxph/f+uGnz2t8ufO1nH/xZakoGB8CDB3OkeDawx6nzr3+bmLh7&#10;5cLpnx7MiKrCyGioMCym6cCerd9u/Oq/Pn0x/DlVerIMDoAHRkZGKnPgqaj/waRDAzeOH9pzeO+P&#10;xcIECYWR0VDFzbF35+ZV3634149fCDeH9AQZHAAVN27cqMyBp6W/v7+eB5NOTNy9cOZ42BzTFyZI&#10;KIyMadq5fcOyb7/4hw/+Ei4PqdEMDoCKp/lgjlxXV9fw8HDlPZhWb8/VI/t3hGHxxIUJUixsjq3b&#10;vv1szcK/e/8ZaTYZHABTnvKDOXJ9fX0TExOVd+Lxxm6NnDiy79DebXlhRjSr6v2xbcuWb15Z/n64&#10;P6SGMjgAqgwPD1dWwNPV3d1dz19zf+/evUvnTx1+MDUeVBwftYUZ8cQd2L1146Y1v1v02t+99yfp&#10;yTI4AKKn88wcj1TnN7Dc7L9+9MDOfHZMU5ggoTAspmnvzi3rNqz+l4+f/7v3npGeIIMDIJqYmGjJ&#10;F1YydT5Xx+3xsdPHDh7as7VcGBkNFSZIqLg5dm3f+OW3y//h/T//7L1npEYzOAAeYXR0tHL/t0Kd&#10;jyS99/A5SbPNMX1hZDRUcX9s2/rdh6s/DxeJVE8GB8CjPf3vkg36+/vr+fLK0ODNI/t3HtqzLYyM&#10;hgoj43Ed2rt18+a1L3zxdvjyvDRjBgfAo5Uv+9R/f/2Myu/A+Ph45R16vNvjY2eOH3o4HcqzY5qq&#10;RkZD5ZvjwO4t6zeu/tXnL4frRJo+gwPgscqXfeXmb6l6/ta3+/fuXblwOqyERxUmSCi88KPbtX3D&#10;mu9W/L8P/vJ37/5RqjODA2A6g4ODlWu/pXp7e+t5TtL+3u4HX/iomQiNVNwfoakX27b124VrFv19&#10;+U+uNfeK9MgMDoDp3L9///r165Vrv6W6urrq+etXbo0OHzu0++DuHx5XcTc0XmV8HNzz4MEcb674&#10;6Gfv/kmqJ4MDYAa3b9+u3Plt4ObNmzM+knRi4u7500fDzqi/mpHx6Pbv2rJx49fPLHwj3CvSIzM4&#10;AGY2NDRUufDbQE9PTz1P1NF15UJYEs0q3xy7tm9Yt37lv3z41/DJc6k2gwNgZvfv3+/r66tc+G2g&#10;q6urnudBHx4a+Gnvjwd3bXl0NUviCdr2w7qla5f87N0/StNncADU5e7duy18+tFHGhwcrLxzjzc+&#10;Nnr80J44NeqsZl7UdmD3ls2b1rzyxbt/984fpGkyOADq1VZfWMncuHGjnod0nDl+6ODu8oB4VGFk&#10;NNTDzbF3x8bvvl/1i09eCBeMVMzgAKhX+3zHSlH5Xarnr7a/dP7UgV1bHlmcIKHiwnhMO7Z+++U3&#10;X/zju3/62Tt/lB6ZwQHQgLb6jpVcd3d3PQ8j7eu5FqZGncUJEnr4Mj9sWvPuio/CHSPlGRwAjWmT&#10;pwKrNTIyUnkXH2/k8Q8jLS6MRivPjn07N23cuPo3n778d2//QarN4ABoTDv8HSuPUx5DMz4J+vjY&#10;6LGDuw/s3FxbmCDFwsJ4ZDu2rf/6uxX//P6ff/bOH6SQwQHQsFu3blVu+PbT19dXz8NITx89ENbG&#10;jIUJEso2x5bNaz//6vNw00jlDA6AJ9Hyv7x+Gj09PXfu3Km8o4938dyJA7s2x2p2Rv2VZ8f+HZs2&#10;bfzquUVv/Ozt30vFDA6AJ3Hv3r12e1qOovL7NjY2VnlfH+/a5fP7d24KxQkSqtkZoV3b1n+3fuV/&#10;fPhsuG80zzM4AJ7QyMhI5XpvV0NDQ5X39fH6eq4eKI+M6sIECcUJEtq5edvmb5Z+vTDcN5rnGRwA&#10;T663t7dyt7ermzdvzvgw0oEbvQ+eMzR+riKukGJhgoT27XzwhZW/Lnr9Z2/9XsoyOACe3J07dyoX&#10;exsrr6IZH0Y6Mjx4aPfW/Ts2FauZIKGqCRLasfXbdd+t+Of3ngl/zNW8zeAAmJWBgYHKxd7G6tkc&#10;t0aGj+zfETbH9NVMkKp+2PT1Rys/CbeO5m0GB8CstPPTchTV8wzo4+Njxw7v3rdjY7EwMupvz48b&#10;Nm1Y/ZtPXvzZW7+TDA6A2Wr/R49menp6ZtwcExN3T/60d/+DnTFVmCDFwsgI/bhl3Vfrlv1j+Q+4&#10;NdeP5lsGB8Bs3b9/v/0fPZrp7u6e8Sk67t+7d/rYwbA5pilMkGJ7d2zcvOGrN5a++7M3f6t5nsEB&#10;0ATt+Ze6PVL9m2Pf9g15YWTU3+5t3323/suff/DXcP1ovmVwADRHOz/3aFDP3y5buzmmL+yMYts2&#10;r/3i64U/e/N3ms8ZHADN0ebPPRqU39Xx8fHKu/4Y5c1x7tSRMCyeoL0/fr/p+1XPLXz979/6neZt&#10;BgdA0wwPD1fu805Q59OfXzh9bN+PG6aq2RP1tOOHdd9+u/yf3vlj+DS75k8GB0DT3L9/v6enp3Kf&#10;d4jR0dHKe/94F84cqxoQxf1RW/ElC23Z+NXHX34cLiHNnwwOgGYaGxur3OSd40k2x/SFCfKwXT98&#10;t2n9qv/+4K9//+ZvNe9687f/P1weuMc/xN/iAAAAAElFTkSuQmCCUEsDBBQABgAIAAAAIQCP6J9U&#10;4QAAAA8BAAAPAAAAZHJzL2Rvd25yZXYueG1sTI/BTsMwDIbvSLxDZCRuW7qqK9A1nRCDExLSxg47&#10;ZonXdmucKkm38vakJ7h9ln/9/lyuR9OxKzrfWhKwmCfAkJTVLdUC9t8fs2dgPkjSsrOEAn7Qw7q6&#10;vytloe2NtnjdhZrFEvKFFNCE0Bece9WgkX5ue6S4O1lnZIijq7l28hbLTcfTJMm5kS3FC43s8a1B&#10;ddkNRoA7qf35693mgz1cSG0OnxuDT0I8PoyvK2ABx/AXhkk/qkMVnY52IO1ZJ2C2yNLoHiZKXyJN&#10;mWSZZsCOkZZ5lgOvSv7/j+oXAAD//wMAUEsDBBQABgAIAAAAIQCqJg6+vAAAACEBAAAZAAAAZHJz&#10;L19yZWxzL2Uyb0RvYy54bWwucmVsc4SPQWrDMBBF94XcQcw+lp1FKMWyN6HgbUgOMEhjWcQaCUkt&#10;9e0jyCaBQJfzP/89ph///Cp+KWUXWEHXtCCIdTCOrYLr5Xv/CSIXZINrYFKwUYZx2H30Z1qx1FFe&#10;XMyiUjgrWEqJX1JmvZDH3IRIXJs5JI+lnsnKiPqGluShbY8yPTNgeGGKyShIk+lAXLZYzf+zwzw7&#10;TaegfzxxeaOQzld3BWKyVBR4Mg4fYddEtiCHXr48NtwBAAD//wMAUEsBAi0AFAAGAAgAAAAhALGC&#10;Z7YKAQAAEwIAABMAAAAAAAAAAAAAAAAAAAAAAFtDb250ZW50X1R5cGVzXS54bWxQSwECLQAUAAYA&#10;CAAAACEAOP0h/9YAAACUAQAACwAAAAAAAAAAAAAAAAA7AQAAX3JlbHMvLnJlbHNQSwECLQAUAAYA&#10;CAAAACEA2XxEE6gCAADQBQAADgAAAAAAAAAAAAAAAAA6AgAAZHJzL2Uyb0RvYy54bWxQSwECLQAK&#10;AAAAAAAAACEAoSbM2tlQAADZUAAAFAAAAAAAAAAAAAAAAAAOBQAAZHJzL21lZGlhL2ltYWdlMS5w&#10;bmdQSwECLQAUAAYACAAAACEAj+ifVOEAAAAPAQAADwAAAAAAAAAAAAAAAAAZVgAAZHJzL2Rvd25y&#10;ZXYueG1sUEsBAi0AFAAGAAgAAAAhAKomDr68AAAAIQEAABkAAAAAAAAAAAAAAAAAJ1cAAGRycy9f&#10;cmVscy9lMm9Eb2MueG1sLnJlbHNQSwUGAAAAAAYABgB8AQAAGlgAAAAA&#10;" stroked="f" strokeweight="2pt">
                <v:fill r:id="rId12" o:title="" recolor="t" rotate="t" type="frame"/>
              </v:rect>
            </w:pict>
          </mc:Fallback>
        </mc:AlternateContent>
      </w:r>
    </w:p>
    <w:sdt>
      <w:sdtPr>
        <w:rPr>
          <w:color w:val="000000"/>
          <w:sz w:val="28"/>
          <w:szCs w:val="28"/>
        </w:rPr>
        <w:id w:val="-1445155690"/>
        <w:docPartObj>
          <w:docPartGallery w:val="Cover Pages"/>
          <w:docPartUnique/>
        </w:docPartObj>
      </w:sdtPr>
      <w:sdtEndPr>
        <w:rPr>
          <w:sz w:val="24"/>
          <w:szCs w:val="24"/>
        </w:rPr>
      </w:sdtEndPr>
      <w:sdtContent>
        <w:p w14:paraId="5FBB7D78" w14:textId="52E81F1B" w:rsidR="00D70F51" w:rsidRPr="00D42AA0" w:rsidRDefault="00D70F51" w:rsidP="00D70F51">
          <w:pPr>
            <w:tabs>
              <w:tab w:val="left" w:pos="1440"/>
            </w:tabs>
            <w:spacing w:line="276" w:lineRule="auto"/>
            <w:ind w:left="1440" w:hanging="1440"/>
            <w:contextualSpacing/>
            <w:rPr>
              <w:color w:val="000000"/>
              <w:sz w:val="28"/>
              <w:szCs w:val="28"/>
            </w:rPr>
          </w:pPr>
        </w:p>
        <w:p w14:paraId="36C955BD" w14:textId="77777777" w:rsidR="00D70F51" w:rsidRPr="00D42AA0" w:rsidRDefault="00D70F51" w:rsidP="00D70F51">
          <w:pPr>
            <w:contextualSpacing/>
            <w:rPr>
              <w:sz w:val="28"/>
              <w:szCs w:val="28"/>
            </w:rPr>
          </w:pPr>
        </w:p>
        <w:p w14:paraId="64EAF1C6" w14:textId="77777777" w:rsidR="00D70F51" w:rsidRPr="00D42AA0" w:rsidRDefault="00D70F51" w:rsidP="00D70F51">
          <w:pPr>
            <w:contextualSpacing/>
            <w:rPr>
              <w:sz w:val="28"/>
              <w:szCs w:val="28"/>
            </w:rPr>
          </w:pPr>
        </w:p>
        <w:p w14:paraId="4F140015" w14:textId="77777777" w:rsidR="00D70F51" w:rsidRDefault="00D70F51" w:rsidP="00D70F51">
          <w:pPr>
            <w:contextualSpacing/>
            <w:rPr>
              <w:sz w:val="28"/>
              <w:szCs w:val="28"/>
            </w:rPr>
          </w:pPr>
        </w:p>
        <w:p w14:paraId="2D1D1201" w14:textId="77777777" w:rsidR="00D70F51" w:rsidRDefault="00D70F51" w:rsidP="00D70F51">
          <w:pPr>
            <w:contextualSpacing/>
            <w:rPr>
              <w:sz w:val="28"/>
              <w:szCs w:val="28"/>
            </w:rPr>
          </w:pPr>
        </w:p>
        <w:p w14:paraId="2C104865" w14:textId="77777777" w:rsidR="00D70F51" w:rsidRDefault="00D70F51" w:rsidP="00D70F51">
          <w:pPr>
            <w:contextualSpacing/>
            <w:rPr>
              <w:sz w:val="28"/>
              <w:szCs w:val="28"/>
            </w:rPr>
          </w:pPr>
        </w:p>
        <w:p w14:paraId="6CC4BF34" w14:textId="77777777" w:rsidR="00D70F51" w:rsidRDefault="00D70F51" w:rsidP="00D70F51">
          <w:pPr>
            <w:contextualSpacing/>
            <w:rPr>
              <w:sz w:val="28"/>
              <w:szCs w:val="28"/>
            </w:rPr>
          </w:pPr>
        </w:p>
        <w:p w14:paraId="2141A099" w14:textId="07B60404" w:rsidR="00D70F51" w:rsidRDefault="00D70F51" w:rsidP="00D70F51">
          <w:pPr>
            <w:contextualSpacing/>
          </w:pPr>
          <w:r w:rsidRPr="003F118A">
            <w:rPr>
              <w:b/>
              <w:bCs/>
              <w:noProof/>
            </w:rPr>
            <w:drawing>
              <wp:inline distT="0" distB="0" distL="0" distR="0" wp14:anchorId="2A49E529" wp14:editId="6FE91236">
                <wp:extent cx="853440" cy="731520"/>
                <wp:effectExtent l="0" t="0" r="3810" b="0"/>
                <wp:docPr id="73" name="그림 73" descr="텍스트, 클립아트이(가) 표시된 사진&#10;&#10;자동 생성된 설명"/>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 name="그림 73" descr="텍스트, 클립아트이(가) 표시된 사진&#10;&#10;자동 생성된 설명"/>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853440" cy="731520"/>
                        </a:xfrm>
                        <a:prstGeom prst="rect">
                          <a:avLst/>
                        </a:prstGeom>
                        <a:noFill/>
                        <a:ln>
                          <a:noFill/>
                        </a:ln>
                      </pic:spPr>
                    </pic:pic>
                  </a:graphicData>
                </a:graphic>
              </wp:inline>
            </w:drawing>
          </w:r>
        </w:p>
        <w:p w14:paraId="6DBADB6E" w14:textId="77777777" w:rsidR="00D70F51" w:rsidRPr="00D42AA0" w:rsidRDefault="00D70F51" w:rsidP="00D70F51">
          <w:pPr>
            <w:spacing w:line="276" w:lineRule="auto"/>
            <w:contextualSpacing/>
            <w:rPr>
              <w:sz w:val="28"/>
              <w:szCs w:val="28"/>
            </w:rPr>
          </w:pPr>
        </w:p>
        <w:p w14:paraId="34810099" w14:textId="77777777" w:rsidR="00D70F51" w:rsidRPr="00D42AA0" w:rsidRDefault="00D70F51" w:rsidP="00D70F51">
          <w:pPr>
            <w:spacing w:line="276" w:lineRule="auto"/>
            <w:contextualSpacing/>
            <w:rPr>
              <w:sz w:val="28"/>
              <w:szCs w:val="28"/>
            </w:rPr>
          </w:pPr>
        </w:p>
        <w:p w14:paraId="5400CE50" w14:textId="77777777" w:rsidR="00D70F51" w:rsidRPr="00DB137F" w:rsidRDefault="00D70F51" w:rsidP="00D70F51">
          <w:pPr>
            <w:spacing w:line="276" w:lineRule="auto"/>
            <w:contextualSpacing/>
            <w:rPr>
              <w:b/>
              <w:bCs/>
              <w:sz w:val="44"/>
              <w:szCs w:val="44"/>
            </w:rPr>
          </w:pPr>
          <w:r w:rsidRPr="00DB137F">
            <w:rPr>
              <w:b/>
              <w:bCs/>
              <w:sz w:val="44"/>
              <w:szCs w:val="44"/>
            </w:rPr>
            <w:t>APT REPORT ON</w:t>
          </w:r>
        </w:p>
        <w:p w14:paraId="3DF7C002" w14:textId="77777777" w:rsidR="00D70F51" w:rsidRPr="00DB137F" w:rsidRDefault="00D70F51" w:rsidP="00D70F51">
          <w:pPr>
            <w:spacing w:line="276" w:lineRule="auto"/>
            <w:contextualSpacing/>
            <w:rPr>
              <w:sz w:val="28"/>
              <w:szCs w:val="28"/>
            </w:rPr>
          </w:pPr>
        </w:p>
        <w:p w14:paraId="395FF9FA" w14:textId="26CC5AA1" w:rsidR="00D70F51" w:rsidRPr="00D70F51" w:rsidRDefault="00D70F51" w:rsidP="00D70F51">
          <w:pPr>
            <w:spacing w:line="276" w:lineRule="auto"/>
            <w:contextualSpacing/>
            <w:rPr>
              <w:b/>
              <w:bCs/>
              <w:sz w:val="30"/>
              <w:szCs w:val="30"/>
            </w:rPr>
          </w:pPr>
          <w:r w:rsidRPr="00D70F51">
            <w:rPr>
              <w:b/>
              <w:bCs/>
              <w:sz w:val="30"/>
              <w:szCs w:val="30"/>
            </w:rPr>
            <w:t xml:space="preserve">GREEN DATA CENTRE PRACTICES </w:t>
          </w:r>
        </w:p>
        <w:p w14:paraId="336E535D" w14:textId="3205B39A" w:rsidR="00D70F51" w:rsidRPr="00DB137F" w:rsidRDefault="00D70F51" w:rsidP="00D70F51">
          <w:pPr>
            <w:spacing w:line="276" w:lineRule="auto"/>
            <w:contextualSpacing/>
            <w:rPr>
              <w:sz w:val="28"/>
              <w:szCs w:val="28"/>
            </w:rPr>
          </w:pPr>
          <w:r w:rsidRPr="00D70F51">
            <w:rPr>
              <w:b/>
              <w:bCs/>
              <w:sz w:val="30"/>
              <w:szCs w:val="30"/>
            </w:rPr>
            <w:t>AND CLIMATE RESILIENCE IN THE ASIA-PACIFIC REGION</w:t>
          </w:r>
        </w:p>
        <w:p w14:paraId="2A80F7D2" w14:textId="77777777" w:rsidR="00D70F51" w:rsidRPr="00DB137F" w:rsidRDefault="00D70F51" w:rsidP="00D70F51">
          <w:pPr>
            <w:spacing w:line="276" w:lineRule="auto"/>
            <w:contextualSpacing/>
            <w:rPr>
              <w:sz w:val="28"/>
              <w:szCs w:val="28"/>
            </w:rPr>
          </w:pPr>
        </w:p>
        <w:p w14:paraId="30AFEF62" w14:textId="77777777" w:rsidR="00D70F51" w:rsidRPr="00DB137F" w:rsidRDefault="00D70F51" w:rsidP="00D70F51">
          <w:pPr>
            <w:spacing w:line="276" w:lineRule="auto"/>
            <w:contextualSpacing/>
            <w:rPr>
              <w:sz w:val="28"/>
              <w:szCs w:val="28"/>
            </w:rPr>
          </w:pPr>
        </w:p>
        <w:p w14:paraId="687F5000" w14:textId="2D162978" w:rsidR="00D70F51" w:rsidRPr="00BE4E3C" w:rsidRDefault="00D70F51" w:rsidP="00D70F51">
          <w:pPr>
            <w:spacing w:line="276" w:lineRule="auto"/>
            <w:contextualSpacing/>
            <w:rPr>
              <w:b/>
              <w:sz w:val="28"/>
              <w:szCs w:val="28"/>
            </w:rPr>
          </w:pPr>
          <w:r w:rsidRPr="00BE4E3C">
            <w:rPr>
              <w:b/>
              <w:sz w:val="28"/>
              <w:szCs w:val="28"/>
            </w:rPr>
            <w:t xml:space="preserve">Edition: </w:t>
          </w:r>
          <w:r>
            <w:rPr>
              <w:b/>
              <w:sz w:val="28"/>
              <w:szCs w:val="28"/>
            </w:rPr>
            <w:t>April 2026</w:t>
          </w:r>
        </w:p>
        <w:p w14:paraId="772D0230" w14:textId="77777777" w:rsidR="00D70F51" w:rsidRPr="00BE4E3C" w:rsidRDefault="00D70F51" w:rsidP="00D70F51">
          <w:pPr>
            <w:spacing w:line="276" w:lineRule="auto"/>
            <w:contextualSpacing/>
            <w:rPr>
              <w:bCs/>
              <w:sz w:val="28"/>
              <w:szCs w:val="28"/>
            </w:rPr>
          </w:pPr>
        </w:p>
        <w:p w14:paraId="14B9E4C0" w14:textId="77777777" w:rsidR="00D70F51" w:rsidRDefault="00D70F51" w:rsidP="00D70F51">
          <w:pPr>
            <w:spacing w:line="276" w:lineRule="auto"/>
            <w:contextualSpacing/>
            <w:rPr>
              <w:bCs/>
              <w:sz w:val="28"/>
              <w:szCs w:val="28"/>
            </w:rPr>
          </w:pPr>
        </w:p>
        <w:p w14:paraId="3A895039" w14:textId="77777777" w:rsidR="00D70F51" w:rsidRPr="00BE4E3C" w:rsidRDefault="00D70F51" w:rsidP="00D70F51">
          <w:pPr>
            <w:spacing w:line="276" w:lineRule="auto"/>
            <w:contextualSpacing/>
            <w:rPr>
              <w:bCs/>
              <w:sz w:val="28"/>
              <w:szCs w:val="28"/>
            </w:rPr>
          </w:pPr>
        </w:p>
        <w:p w14:paraId="40D77692" w14:textId="6D5F57D7" w:rsidR="00D70F51" w:rsidRPr="00BE4E3C" w:rsidRDefault="00D70F51" w:rsidP="00D70F51">
          <w:pPr>
            <w:spacing w:line="276" w:lineRule="auto"/>
            <w:contextualSpacing/>
            <w:rPr>
              <w:b/>
              <w:sz w:val="28"/>
              <w:szCs w:val="28"/>
            </w:rPr>
          </w:pPr>
          <w:r w:rsidRPr="00BE4E3C">
            <w:rPr>
              <w:b/>
              <w:iCs/>
              <w:sz w:val="28"/>
              <w:szCs w:val="28"/>
            </w:rPr>
            <w:t>The 3</w:t>
          </w:r>
          <w:r>
            <w:rPr>
              <w:b/>
              <w:iCs/>
              <w:sz w:val="28"/>
              <w:szCs w:val="28"/>
            </w:rPr>
            <w:t>8th</w:t>
          </w:r>
          <w:r>
            <w:rPr>
              <w:b/>
              <w:iCs/>
              <w:sz w:val="28"/>
              <w:szCs w:val="28"/>
              <w:vertAlign w:val="superscript"/>
            </w:rPr>
            <w:t xml:space="preserve"> </w:t>
          </w:r>
          <w:r w:rsidRPr="00BE4E3C">
            <w:rPr>
              <w:b/>
              <w:sz w:val="28"/>
              <w:szCs w:val="28"/>
            </w:rPr>
            <w:t>APT Standardization Program Forum (ASTAP-3</w:t>
          </w:r>
          <w:r>
            <w:rPr>
              <w:b/>
              <w:sz w:val="28"/>
              <w:szCs w:val="28"/>
            </w:rPr>
            <w:t>8</w:t>
          </w:r>
          <w:r w:rsidRPr="00BE4E3C">
            <w:rPr>
              <w:b/>
              <w:sz w:val="28"/>
              <w:szCs w:val="28"/>
            </w:rPr>
            <w:t>)</w:t>
          </w:r>
        </w:p>
        <w:p w14:paraId="24EC8D0B" w14:textId="757C4F43" w:rsidR="00D70F51" w:rsidRDefault="00D70F51" w:rsidP="00D70F51">
          <w:pPr>
            <w:spacing w:line="276" w:lineRule="auto"/>
            <w:contextualSpacing/>
            <w:rPr>
              <w:b/>
              <w:sz w:val="28"/>
              <w:szCs w:val="28"/>
            </w:rPr>
          </w:pPr>
          <w:r>
            <w:rPr>
              <w:b/>
              <w:sz w:val="28"/>
              <w:szCs w:val="28"/>
            </w:rPr>
            <w:t>20 – 24 April 2026</w:t>
          </w:r>
        </w:p>
        <w:p w14:paraId="21EB95D9" w14:textId="788D4D54" w:rsidR="00D70F51" w:rsidRPr="00E34D6C" w:rsidRDefault="00D70F51" w:rsidP="00D70F51">
          <w:pPr>
            <w:spacing w:line="276" w:lineRule="auto"/>
            <w:contextualSpacing/>
            <w:rPr>
              <w:b/>
              <w:sz w:val="28"/>
              <w:szCs w:val="28"/>
            </w:rPr>
          </w:pPr>
          <w:r>
            <w:rPr>
              <w:b/>
              <w:sz w:val="28"/>
              <w:szCs w:val="28"/>
            </w:rPr>
            <w:t xml:space="preserve">Bangkok, Thailand </w:t>
          </w:r>
        </w:p>
        <w:p w14:paraId="65E057CF" w14:textId="77777777" w:rsidR="00D70F51" w:rsidRDefault="00D70F51" w:rsidP="00D70F51">
          <w:pPr>
            <w:spacing w:line="276" w:lineRule="auto"/>
            <w:contextualSpacing/>
            <w:rPr>
              <w:color w:val="FF0000"/>
              <w:sz w:val="28"/>
              <w:szCs w:val="28"/>
            </w:rPr>
          </w:pPr>
        </w:p>
        <w:p w14:paraId="6A957FF5" w14:textId="24AB96DA" w:rsidR="00D70F51" w:rsidRPr="00DB726B" w:rsidRDefault="00D70F51" w:rsidP="00D70F51">
          <w:pPr>
            <w:rPr>
              <w:rFonts w:eastAsiaTheme="minorEastAsia"/>
              <w:b/>
              <w:bCs/>
              <w:i/>
              <w:iCs/>
              <w:sz w:val="28"/>
              <w:szCs w:val="28"/>
              <w:lang w:eastAsia="ko-KR"/>
            </w:rPr>
          </w:pPr>
          <w:r>
            <w:rPr>
              <w:b/>
              <w:bCs/>
              <w:i/>
              <w:iCs/>
              <w:sz w:val="28"/>
              <w:szCs w:val="28"/>
              <w:lang w:eastAsia="ko-KR"/>
            </w:rPr>
            <w:t>(Source: ASTAP-3</w:t>
          </w:r>
          <w:r>
            <w:rPr>
              <w:b/>
              <w:bCs/>
              <w:i/>
              <w:iCs/>
              <w:sz w:val="28"/>
              <w:szCs w:val="28"/>
              <w:lang w:eastAsia="ko-KR"/>
            </w:rPr>
            <w:t>8</w:t>
          </w:r>
          <w:r>
            <w:rPr>
              <w:b/>
              <w:bCs/>
              <w:i/>
              <w:iCs/>
              <w:sz w:val="28"/>
              <w:szCs w:val="28"/>
              <w:lang w:eastAsia="ko-KR"/>
            </w:rPr>
            <w:t>1/OUT-</w:t>
          </w:r>
          <w:r>
            <w:rPr>
              <w:b/>
              <w:bCs/>
              <w:i/>
              <w:iCs/>
              <w:sz w:val="28"/>
              <w:szCs w:val="28"/>
              <w:lang w:eastAsia="ko-KR"/>
            </w:rPr>
            <w:t>09</w:t>
          </w:r>
          <w:r>
            <w:rPr>
              <w:b/>
              <w:bCs/>
              <w:i/>
              <w:iCs/>
              <w:sz w:val="28"/>
              <w:szCs w:val="28"/>
              <w:lang w:eastAsia="ko-KR"/>
            </w:rPr>
            <w:t>)</w:t>
          </w:r>
        </w:p>
        <w:p w14:paraId="045AB918" w14:textId="77777777" w:rsidR="00D70F51" w:rsidRDefault="00D70F51" w:rsidP="00D70F51">
          <w:pPr>
            <w:spacing w:line="276" w:lineRule="auto"/>
            <w:contextualSpacing/>
            <w:rPr>
              <w:color w:val="FF0000"/>
              <w:sz w:val="28"/>
              <w:szCs w:val="28"/>
            </w:rPr>
          </w:pPr>
        </w:p>
        <w:p w14:paraId="277B6E17" w14:textId="77777777" w:rsidR="00D70F51" w:rsidRDefault="00D70F51" w:rsidP="00D70F51">
          <w:pPr>
            <w:spacing w:line="276" w:lineRule="auto"/>
            <w:contextualSpacing/>
            <w:rPr>
              <w:color w:val="FF0000"/>
              <w:sz w:val="28"/>
              <w:szCs w:val="28"/>
            </w:rPr>
          </w:pPr>
        </w:p>
        <w:p w14:paraId="453B2DD0" w14:textId="77777777" w:rsidR="00D70F51" w:rsidRDefault="00D70F51" w:rsidP="00D70F51">
          <w:pPr>
            <w:spacing w:line="276" w:lineRule="auto"/>
            <w:contextualSpacing/>
            <w:rPr>
              <w:color w:val="FF0000"/>
              <w:sz w:val="28"/>
              <w:szCs w:val="28"/>
            </w:rPr>
          </w:pPr>
        </w:p>
        <w:p w14:paraId="0A596D04" w14:textId="77777777" w:rsidR="00D70F51" w:rsidRDefault="00D70F51" w:rsidP="00D70F51">
          <w:pPr>
            <w:spacing w:line="276" w:lineRule="auto"/>
            <w:contextualSpacing/>
            <w:rPr>
              <w:color w:val="FF0000"/>
              <w:sz w:val="28"/>
              <w:szCs w:val="28"/>
            </w:rPr>
          </w:pPr>
        </w:p>
        <w:p w14:paraId="23B7EDE0" w14:textId="77777777" w:rsidR="00D70F51" w:rsidRDefault="00D70F51" w:rsidP="00D70F51">
          <w:pPr>
            <w:spacing w:line="276" w:lineRule="auto"/>
            <w:contextualSpacing/>
            <w:rPr>
              <w:color w:val="FF0000"/>
              <w:sz w:val="28"/>
              <w:szCs w:val="28"/>
            </w:rPr>
          </w:pPr>
        </w:p>
        <w:p w14:paraId="622D5F6C" w14:textId="77777777" w:rsidR="00D70F51" w:rsidRDefault="00D70F51" w:rsidP="00D70F51">
          <w:pPr>
            <w:spacing w:line="276" w:lineRule="auto"/>
            <w:contextualSpacing/>
            <w:rPr>
              <w:color w:val="FF0000"/>
              <w:sz w:val="28"/>
              <w:szCs w:val="28"/>
            </w:rPr>
          </w:pPr>
        </w:p>
        <w:p w14:paraId="01B2A328" w14:textId="77777777" w:rsidR="00D70F51" w:rsidRDefault="00D70F51" w:rsidP="00D70F51">
          <w:pPr>
            <w:spacing w:line="276" w:lineRule="auto"/>
            <w:contextualSpacing/>
            <w:rPr>
              <w:color w:val="FF0000"/>
              <w:sz w:val="28"/>
              <w:szCs w:val="28"/>
            </w:rPr>
          </w:pPr>
        </w:p>
        <w:p w14:paraId="3D29DEBE" w14:textId="77777777" w:rsidR="00D70F51" w:rsidRDefault="00D70F51" w:rsidP="00D70F51">
          <w:pPr>
            <w:spacing w:after="200" w:line="276" w:lineRule="auto"/>
            <w:rPr>
              <w:color w:val="000000"/>
            </w:rPr>
          </w:pPr>
          <w:r>
            <w:rPr>
              <w:rFonts w:eastAsiaTheme="minorEastAsia" w:hint="eastAsia"/>
              <w:noProof/>
              <w:color w:val="FF0000"/>
              <w:sz w:val="28"/>
              <w:szCs w:val="28"/>
              <w:lang w:eastAsia="ko-KR"/>
            </w:rPr>
            <mc:AlternateContent>
              <mc:Choice Requires="wps">
                <w:drawing>
                  <wp:anchor distT="0" distB="0" distL="114300" distR="114300" simplePos="0" relativeHeight="251662336" behindDoc="0" locked="0" layoutInCell="1" allowOverlap="1" wp14:anchorId="5B6C83EC" wp14:editId="2E4E23AB">
                    <wp:simplePos x="0" y="0"/>
                    <wp:positionH relativeFrom="column">
                      <wp:posOffset>3785536</wp:posOffset>
                    </wp:positionH>
                    <wp:positionV relativeFrom="paragraph">
                      <wp:posOffset>520065</wp:posOffset>
                    </wp:positionV>
                    <wp:extent cx="2893594" cy="381000"/>
                    <wp:effectExtent l="0" t="0" r="0" b="0"/>
                    <wp:wrapNone/>
                    <wp:docPr id="74" name="Text Box 74"/>
                    <wp:cNvGraphicFramePr/>
                    <a:graphic xmlns:a="http://schemas.openxmlformats.org/drawingml/2006/main">
                      <a:graphicData uri="http://schemas.microsoft.com/office/word/2010/wordprocessingShape">
                        <wps:wsp>
                          <wps:cNvSpPr txBox="1"/>
                          <wps:spPr>
                            <a:xfrm>
                              <a:off x="0" y="0"/>
                              <a:ext cx="2893594" cy="381000"/>
                            </a:xfrm>
                            <a:prstGeom prst="rect">
                              <a:avLst/>
                            </a:prstGeom>
                            <a:noFill/>
                            <a:ln w="6350">
                              <a:noFill/>
                            </a:ln>
                          </wps:spPr>
                          <wps:txbx>
                            <w:txbxContent>
                              <w:p w14:paraId="6D716822" w14:textId="420A78F8" w:rsidR="00D70F51" w:rsidRPr="00BE7CD6" w:rsidRDefault="00D70F51" w:rsidP="00D70F51">
                                <w:pPr>
                                  <w:jc w:val="right"/>
                                  <w:rPr>
                                    <w:b/>
                                    <w:bCs/>
                                    <w:sz w:val="28"/>
                                    <w:szCs w:val="28"/>
                                  </w:rPr>
                                </w:pPr>
                                <w:r w:rsidRPr="00BE7CD6">
                                  <w:rPr>
                                    <w:b/>
                                    <w:bCs/>
                                    <w:sz w:val="28"/>
                                    <w:szCs w:val="28"/>
                                  </w:rPr>
                                  <w:t>No. APT/ASTAP/REPT-</w:t>
                                </w:r>
                                <w:r>
                                  <w:rPr>
                                    <w:b/>
                                    <w:bCs/>
                                    <w:sz w:val="28"/>
                                    <w:szCs w:val="28"/>
                                  </w:rPr>
                                  <w:t>43</w:t>
                                </w:r>
                                <w:r>
                                  <w:rPr>
                                    <w:b/>
                                    <w:bCs/>
                                    <w:sz w:val="28"/>
                                    <w:szCs w:val="28"/>
                                  </w:rPr>
                                  <w:t xml:space="preserve"> (Rev.1)</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type w14:anchorId="5B6C83EC" id="_x0000_t202" coordsize="21600,21600" o:spt="202" path="m,l,21600r21600,l21600,xe">
                    <v:stroke joinstyle="miter"/>
                    <v:path gradientshapeok="t" o:connecttype="rect"/>
                  </v:shapetype>
                  <v:shape id="Text Box 74" o:spid="_x0000_s1026" type="#_x0000_t202" style="position:absolute;margin-left:298.05pt;margin-top:40.95pt;width:227.85pt;height:30pt;z-index:251662336;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2vsWGAIAACwEAAAOAAAAZHJzL2Uyb0RvYy54bWysU9uO2yAQfa/Uf0C8N3Zu28SKs0p3lapS&#10;tLtSdrXPBENsCTMUSOz06ztg56Jtn6q+wMAMcznnsLhva0WOwroKdE6Hg5QSoTkUld7n9O11/WVG&#10;ifNMF0yBFjk9CUfvl58/LRqTiRGUoAphCSbRLmtMTkvvTZYkjpeiZm4ARmh0SrA183i0+6SwrMHs&#10;tUpGaXqXNGALY4EL5/D2sXPSZcwvpeD+WUonPFE5xd58XG1cd2FNlguW7S0zZcX7Ntg/dFGzSmPR&#10;S6pH5hk52OqPVHXFLTiQfsChTkDKios4A04zTD9Msy2ZEXEWBMeZC0zu/6XlT8etebHEt9+gRQID&#10;II1xmcPLME8rbR127JSgHyE8XWATrSccL0ez+Xg6n1DC0TeeDdM04ppcXxvr/HcBNQlGTi3SEtFi&#10;x43zWBFDzyGhmIZ1pVSkRmnS5PRuPE3jg4sHXyiND6+9Bsu3u7YfYAfFCeey0FHuDF9XWHzDnH9h&#10;FjnGUVC3/hkXqQCLQG9RUoL99bf7EI/Qo5eSBjWTU/fzwKygRP3QSMp8OJkEkcXDZPp1hAd769nd&#10;evShfgCU5RB/iOHRDPFenU1poX5Hea9CVXQxzbF2Tv3ZfPCdkvF7cLFaxSCUlWF+o7eGh9QBzgDt&#10;a/vOrOnx98jcE5zVxbIPNHSxHRGrgwdZRY4CwB2qPe4oyUhd/32C5m/PMer6yZe/AQAA//8DAFBL&#10;AwQUAAYACAAAACEArvjEpuIAAAALAQAADwAAAGRycy9kb3ducmV2LnhtbEyPQU/DMAyF70j8h8iT&#10;uLG0E5260nSaKk1ICA4bu3BzG6+t1iSlybbCr8c7wc32e3r+Xr6eTC8uNPrOWQXxPAJBtna6s42C&#10;w8f2MQXhA1qNvbOk4Js8rIv7uxwz7a52R5d9aASHWJ+hgjaEIZPS1y0Z9HM3kGXt6EaDgdexkXrE&#10;K4ebXi6iaCkNdpY/tDhQ2VJ92p+Ngtdy+467amHSn758eTtuhq/DZ6LUw2zaPIMINIU/M9zwGR0K&#10;Zqrc2WovegXJahmzVUEar0DcDFESc5mKpyc+ySKX/zsUvwAAAP//AwBQSwECLQAUAAYACAAAACEA&#10;toM4kv4AAADhAQAAEwAAAAAAAAAAAAAAAAAAAAAAW0NvbnRlbnRfVHlwZXNdLnhtbFBLAQItABQA&#10;BgAIAAAAIQA4/SH/1gAAAJQBAAALAAAAAAAAAAAAAAAAAC8BAABfcmVscy8ucmVsc1BLAQItABQA&#10;BgAIAAAAIQD92vsWGAIAACwEAAAOAAAAAAAAAAAAAAAAAC4CAABkcnMvZTJvRG9jLnhtbFBLAQIt&#10;ABQABgAIAAAAIQCu+MSm4gAAAAsBAAAPAAAAAAAAAAAAAAAAAHIEAABkcnMvZG93bnJldi54bWxQ&#10;SwUGAAAAAAQABADzAAAAgQUAAAAA&#10;" filled="f" stroked="f" strokeweight=".5pt">
                    <v:textbox>
                      <w:txbxContent>
                        <w:p w14:paraId="6D716822" w14:textId="420A78F8" w:rsidR="00D70F51" w:rsidRPr="00BE7CD6" w:rsidRDefault="00D70F51" w:rsidP="00D70F51">
                          <w:pPr>
                            <w:jc w:val="right"/>
                            <w:rPr>
                              <w:b/>
                              <w:bCs/>
                              <w:sz w:val="28"/>
                              <w:szCs w:val="28"/>
                            </w:rPr>
                          </w:pPr>
                          <w:r w:rsidRPr="00BE7CD6">
                            <w:rPr>
                              <w:b/>
                              <w:bCs/>
                              <w:sz w:val="28"/>
                              <w:szCs w:val="28"/>
                            </w:rPr>
                            <w:t>No. APT/ASTAP/REPT-</w:t>
                          </w:r>
                          <w:r>
                            <w:rPr>
                              <w:b/>
                              <w:bCs/>
                              <w:sz w:val="28"/>
                              <w:szCs w:val="28"/>
                            </w:rPr>
                            <w:t>43</w:t>
                          </w:r>
                          <w:r>
                            <w:rPr>
                              <w:b/>
                              <w:bCs/>
                              <w:sz w:val="28"/>
                              <w:szCs w:val="28"/>
                            </w:rPr>
                            <w:t xml:space="preserve"> (Rev.1)</w:t>
                          </w:r>
                        </w:p>
                      </w:txbxContent>
                    </v:textbox>
                  </v:shape>
                </w:pict>
              </mc:Fallback>
            </mc:AlternateContent>
          </w:r>
          <w:r>
            <w:rPr>
              <w:color w:val="000000"/>
            </w:rPr>
            <w:br w:type="page"/>
          </w:r>
        </w:p>
      </w:sdtContent>
    </w:sdt>
    <w:sdt>
      <w:sdtPr>
        <w:rPr>
          <w:b/>
          <w:bCs/>
        </w:rPr>
        <w:id w:val="-2081664962"/>
        <w:docPartObj>
          <w:docPartGallery w:val="Table of Contents"/>
          <w:docPartUnique/>
        </w:docPartObj>
      </w:sdtPr>
      <w:sdtEndPr>
        <w:rPr>
          <w:b w:val="0"/>
          <w:bCs w:val="0"/>
        </w:rPr>
      </w:sdtEndPr>
      <w:sdtContent>
        <w:p w14:paraId="6D6B9F0A" w14:textId="1D03443A" w:rsidR="00EA269F" w:rsidRPr="00AF4F47" w:rsidRDefault="00A8178A" w:rsidP="000B0467">
          <w:pPr>
            <w:spacing w:after="200" w:line="276" w:lineRule="auto"/>
          </w:pPr>
          <w:r w:rsidRPr="00AF4F47">
            <w:t>Table of Contents</w:t>
          </w:r>
        </w:p>
        <w:p w14:paraId="2F598A01" w14:textId="77777777" w:rsidR="00754B84" w:rsidRPr="00AF4F47" w:rsidRDefault="00754B84" w:rsidP="00754B84">
          <w:pPr>
            <w:rPr>
              <w:lang w:eastAsia="ja-JP"/>
            </w:rPr>
          </w:pPr>
        </w:p>
        <w:p w14:paraId="16DBC3F9" w14:textId="3FF4EF16" w:rsidR="004C3E71" w:rsidRPr="00870E12" w:rsidRDefault="00A8178A" w:rsidP="0044149B">
          <w:pPr>
            <w:pStyle w:val="TOC1"/>
            <w:spacing w:line="276" w:lineRule="auto"/>
            <w:rPr>
              <w:rFonts w:asciiTheme="minorHAnsi" w:eastAsiaTheme="minorEastAsia" w:hAnsiTheme="minorHAnsi" w:cstheme="minorBidi"/>
              <w:noProof/>
              <w:kern w:val="2"/>
              <w:lang w:eastAsia="ms-MY"/>
              <w14:ligatures w14:val="standardContextual"/>
            </w:rPr>
          </w:pPr>
          <w:r w:rsidRPr="00D443FD">
            <w:rPr>
              <w:rFonts w:eastAsiaTheme="majorEastAsia"/>
              <w:color w:val="365F91" w:themeColor="accent1" w:themeShade="BF"/>
              <w:lang w:eastAsia="ja-JP"/>
            </w:rPr>
            <w:fldChar w:fldCharType="begin"/>
          </w:r>
          <w:r w:rsidRPr="00AF4F47">
            <w:instrText xml:space="preserve"> TOC \o "1-3" \h \z \u </w:instrText>
          </w:r>
          <w:r w:rsidRPr="00D443FD">
            <w:rPr>
              <w:rFonts w:eastAsiaTheme="majorEastAsia"/>
              <w:color w:val="365F91" w:themeColor="accent1" w:themeShade="BF"/>
              <w:lang w:eastAsia="ja-JP"/>
            </w:rPr>
            <w:fldChar w:fldCharType="separate"/>
          </w:r>
          <w:hyperlink w:anchor="_Toc227671110" w:history="1">
            <w:r w:rsidR="004C3E71" w:rsidRPr="00870E12">
              <w:rPr>
                <w:rStyle w:val="Hyperlink"/>
                <w:noProof/>
              </w:rPr>
              <w:t>1</w:t>
            </w:r>
            <w:r w:rsidR="004C3E71" w:rsidRPr="00870E12">
              <w:rPr>
                <w:rFonts w:asciiTheme="minorHAnsi" w:eastAsiaTheme="minorEastAsia" w:hAnsiTheme="minorHAnsi" w:cstheme="minorBidi"/>
                <w:noProof/>
                <w:kern w:val="2"/>
                <w:lang w:eastAsia="ms-MY"/>
                <w14:ligatures w14:val="standardContextual"/>
              </w:rPr>
              <w:tab/>
            </w:r>
            <w:r w:rsidR="004C3E71" w:rsidRPr="00870E12">
              <w:rPr>
                <w:rStyle w:val="Hyperlink"/>
                <w:noProof/>
              </w:rPr>
              <w:t>Scope</w:t>
            </w:r>
            <w:r w:rsidR="004C3E71" w:rsidRPr="00870E12">
              <w:rPr>
                <w:noProof/>
                <w:webHidden/>
              </w:rPr>
              <w:tab/>
            </w:r>
            <w:r w:rsidR="004C3E71" w:rsidRPr="00870E12">
              <w:rPr>
                <w:noProof/>
                <w:webHidden/>
              </w:rPr>
              <w:fldChar w:fldCharType="begin"/>
            </w:r>
            <w:r w:rsidR="004C3E71" w:rsidRPr="00870E12">
              <w:rPr>
                <w:noProof/>
                <w:webHidden/>
              </w:rPr>
              <w:instrText xml:space="preserve"> PAGEREF _Toc227671110 \h </w:instrText>
            </w:r>
            <w:r w:rsidR="004C3E71" w:rsidRPr="00870E12">
              <w:rPr>
                <w:noProof/>
                <w:webHidden/>
              </w:rPr>
            </w:r>
            <w:r w:rsidR="004C3E71" w:rsidRPr="00870E12">
              <w:rPr>
                <w:noProof/>
                <w:webHidden/>
              </w:rPr>
              <w:fldChar w:fldCharType="separate"/>
            </w:r>
            <w:r w:rsidR="00EC208E">
              <w:rPr>
                <w:noProof/>
                <w:webHidden/>
              </w:rPr>
              <w:t>2</w:t>
            </w:r>
            <w:r w:rsidR="004C3E71" w:rsidRPr="00870E12">
              <w:rPr>
                <w:noProof/>
                <w:webHidden/>
              </w:rPr>
              <w:fldChar w:fldCharType="end"/>
            </w:r>
          </w:hyperlink>
        </w:p>
        <w:p w14:paraId="07F9E43A" w14:textId="613D59A8" w:rsidR="004C3E71" w:rsidRPr="00870E12" w:rsidRDefault="004C3E71" w:rsidP="0044149B">
          <w:pPr>
            <w:pStyle w:val="TOC1"/>
            <w:spacing w:line="276" w:lineRule="auto"/>
            <w:rPr>
              <w:rFonts w:asciiTheme="minorHAnsi" w:eastAsiaTheme="minorEastAsia" w:hAnsiTheme="minorHAnsi" w:cstheme="minorBidi"/>
              <w:noProof/>
              <w:kern w:val="2"/>
              <w:lang w:eastAsia="ms-MY"/>
              <w14:ligatures w14:val="standardContextual"/>
            </w:rPr>
          </w:pPr>
          <w:hyperlink w:anchor="_Toc227671111" w:history="1">
            <w:r w:rsidRPr="00870E12">
              <w:rPr>
                <w:rStyle w:val="Hyperlink"/>
                <w:noProof/>
              </w:rPr>
              <w:t>2</w:t>
            </w:r>
            <w:r w:rsidRPr="00870E12">
              <w:rPr>
                <w:rFonts w:asciiTheme="minorHAnsi" w:eastAsiaTheme="minorEastAsia" w:hAnsiTheme="minorHAnsi" w:cstheme="minorBidi"/>
                <w:noProof/>
                <w:kern w:val="2"/>
                <w:lang w:eastAsia="ms-MY"/>
                <w14:ligatures w14:val="standardContextual"/>
              </w:rPr>
              <w:tab/>
            </w:r>
            <w:r w:rsidRPr="00870E12">
              <w:rPr>
                <w:rStyle w:val="Hyperlink"/>
                <w:noProof/>
              </w:rPr>
              <w:t>Terms and Definitions</w:t>
            </w:r>
            <w:r w:rsidRPr="00870E12">
              <w:rPr>
                <w:noProof/>
                <w:webHidden/>
              </w:rPr>
              <w:tab/>
            </w:r>
            <w:r w:rsidRPr="00870E12">
              <w:rPr>
                <w:noProof/>
                <w:webHidden/>
              </w:rPr>
              <w:fldChar w:fldCharType="begin"/>
            </w:r>
            <w:r w:rsidRPr="00870E12">
              <w:rPr>
                <w:noProof/>
                <w:webHidden/>
              </w:rPr>
              <w:instrText xml:space="preserve"> PAGEREF _Toc227671111 \h </w:instrText>
            </w:r>
            <w:r w:rsidRPr="00870E12">
              <w:rPr>
                <w:noProof/>
                <w:webHidden/>
              </w:rPr>
            </w:r>
            <w:r w:rsidRPr="00870E12">
              <w:rPr>
                <w:noProof/>
                <w:webHidden/>
              </w:rPr>
              <w:fldChar w:fldCharType="separate"/>
            </w:r>
            <w:r w:rsidR="00EC208E">
              <w:rPr>
                <w:noProof/>
                <w:webHidden/>
              </w:rPr>
              <w:t>2</w:t>
            </w:r>
            <w:r w:rsidRPr="00870E12">
              <w:rPr>
                <w:noProof/>
                <w:webHidden/>
              </w:rPr>
              <w:fldChar w:fldCharType="end"/>
            </w:r>
          </w:hyperlink>
        </w:p>
        <w:p w14:paraId="18B54476" w14:textId="1975B143" w:rsidR="004C3E71" w:rsidRPr="00870E12" w:rsidRDefault="004C3E71" w:rsidP="0044149B">
          <w:pPr>
            <w:pStyle w:val="TOC2"/>
            <w:spacing w:line="276" w:lineRule="auto"/>
            <w:ind w:left="426"/>
            <w:rPr>
              <w:rFonts w:asciiTheme="minorHAnsi" w:eastAsiaTheme="minorEastAsia" w:hAnsiTheme="minorHAnsi" w:cstheme="minorBidi"/>
              <w:noProof/>
              <w:kern w:val="2"/>
              <w:lang w:eastAsia="ms-MY"/>
              <w14:ligatures w14:val="standardContextual"/>
            </w:rPr>
          </w:pPr>
          <w:hyperlink w:anchor="_Toc227671112" w:history="1">
            <w:r w:rsidRPr="00870E12">
              <w:rPr>
                <w:rStyle w:val="Hyperlink"/>
                <w:noProof/>
              </w:rPr>
              <w:t>2.1</w:t>
            </w:r>
            <w:r w:rsidRPr="00870E12">
              <w:rPr>
                <w:rFonts w:asciiTheme="minorHAnsi" w:eastAsiaTheme="minorEastAsia" w:hAnsiTheme="minorHAnsi" w:cstheme="minorBidi"/>
                <w:noProof/>
                <w:kern w:val="2"/>
                <w:lang w:eastAsia="ms-MY"/>
                <w14:ligatures w14:val="standardContextual"/>
              </w:rPr>
              <w:tab/>
            </w:r>
            <w:r w:rsidRPr="00870E12">
              <w:rPr>
                <w:rStyle w:val="Hyperlink"/>
                <w:noProof/>
              </w:rPr>
              <w:t>A Data Center</w:t>
            </w:r>
            <w:r w:rsidRPr="00870E12">
              <w:rPr>
                <w:noProof/>
                <w:webHidden/>
              </w:rPr>
              <w:tab/>
            </w:r>
            <w:r w:rsidRPr="00870E12">
              <w:rPr>
                <w:noProof/>
                <w:webHidden/>
              </w:rPr>
              <w:fldChar w:fldCharType="begin"/>
            </w:r>
            <w:r w:rsidRPr="00870E12">
              <w:rPr>
                <w:noProof/>
                <w:webHidden/>
              </w:rPr>
              <w:instrText xml:space="preserve"> PAGEREF _Toc227671112 \h </w:instrText>
            </w:r>
            <w:r w:rsidRPr="00870E12">
              <w:rPr>
                <w:noProof/>
                <w:webHidden/>
              </w:rPr>
            </w:r>
            <w:r w:rsidRPr="00870E12">
              <w:rPr>
                <w:noProof/>
                <w:webHidden/>
              </w:rPr>
              <w:fldChar w:fldCharType="separate"/>
            </w:r>
            <w:r w:rsidR="00EC208E">
              <w:rPr>
                <w:noProof/>
                <w:webHidden/>
              </w:rPr>
              <w:t>2</w:t>
            </w:r>
            <w:r w:rsidRPr="00870E12">
              <w:rPr>
                <w:noProof/>
                <w:webHidden/>
              </w:rPr>
              <w:fldChar w:fldCharType="end"/>
            </w:r>
          </w:hyperlink>
        </w:p>
        <w:p w14:paraId="7D102FF7" w14:textId="3360698E" w:rsidR="004C3E71" w:rsidRPr="00870E12" w:rsidRDefault="004C3E71" w:rsidP="0044149B">
          <w:pPr>
            <w:pStyle w:val="TOC2"/>
            <w:spacing w:line="276" w:lineRule="auto"/>
            <w:ind w:left="426"/>
            <w:rPr>
              <w:rFonts w:asciiTheme="minorHAnsi" w:eastAsiaTheme="minorEastAsia" w:hAnsiTheme="minorHAnsi" w:cstheme="minorBidi"/>
              <w:noProof/>
              <w:kern w:val="2"/>
              <w:lang w:eastAsia="ms-MY"/>
              <w14:ligatures w14:val="standardContextual"/>
            </w:rPr>
          </w:pPr>
          <w:hyperlink w:anchor="_Toc227671113" w:history="1">
            <w:r w:rsidRPr="00870E12">
              <w:rPr>
                <w:rStyle w:val="Hyperlink"/>
                <w:noProof/>
              </w:rPr>
              <w:t>2.2</w:t>
            </w:r>
            <w:r w:rsidRPr="00870E12">
              <w:rPr>
                <w:rFonts w:asciiTheme="minorHAnsi" w:eastAsiaTheme="minorEastAsia" w:hAnsiTheme="minorHAnsi" w:cstheme="minorBidi"/>
                <w:noProof/>
                <w:kern w:val="2"/>
                <w:lang w:eastAsia="ms-MY"/>
                <w14:ligatures w14:val="standardContextual"/>
              </w:rPr>
              <w:tab/>
            </w:r>
            <w:r w:rsidRPr="00870E12">
              <w:rPr>
                <w:rStyle w:val="Hyperlink"/>
                <w:noProof/>
              </w:rPr>
              <w:t>A Green data centre</w:t>
            </w:r>
            <w:r w:rsidRPr="00870E12">
              <w:rPr>
                <w:noProof/>
                <w:webHidden/>
              </w:rPr>
              <w:tab/>
            </w:r>
            <w:r w:rsidRPr="00870E12">
              <w:rPr>
                <w:noProof/>
                <w:webHidden/>
              </w:rPr>
              <w:fldChar w:fldCharType="begin"/>
            </w:r>
            <w:r w:rsidRPr="00870E12">
              <w:rPr>
                <w:noProof/>
                <w:webHidden/>
              </w:rPr>
              <w:instrText xml:space="preserve"> PAGEREF _Toc227671113 \h </w:instrText>
            </w:r>
            <w:r w:rsidRPr="00870E12">
              <w:rPr>
                <w:noProof/>
                <w:webHidden/>
              </w:rPr>
            </w:r>
            <w:r w:rsidRPr="00870E12">
              <w:rPr>
                <w:noProof/>
                <w:webHidden/>
              </w:rPr>
              <w:fldChar w:fldCharType="separate"/>
            </w:r>
            <w:r w:rsidR="00EC208E">
              <w:rPr>
                <w:noProof/>
                <w:webHidden/>
              </w:rPr>
              <w:t>2</w:t>
            </w:r>
            <w:r w:rsidRPr="00870E12">
              <w:rPr>
                <w:noProof/>
                <w:webHidden/>
              </w:rPr>
              <w:fldChar w:fldCharType="end"/>
            </w:r>
          </w:hyperlink>
        </w:p>
        <w:p w14:paraId="710D1369" w14:textId="2E875654" w:rsidR="004C3E71" w:rsidRPr="00870E12" w:rsidRDefault="004C3E71" w:rsidP="0044149B">
          <w:pPr>
            <w:pStyle w:val="TOC2"/>
            <w:spacing w:line="276" w:lineRule="auto"/>
            <w:ind w:left="426"/>
            <w:rPr>
              <w:rFonts w:asciiTheme="minorHAnsi" w:eastAsiaTheme="minorEastAsia" w:hAnsiTheme="minorHAnsi" w:cstheme="minorBidi"/>
              <w:noProof/>
              <w:kern w:val="2"/>
              <w:lang w:eastAsia="ms-MY"/>
              <w14:ligatures w14:val="standardContextual"/>
            </w:rPr>
          </w:pPr>
          <w:hyperlink w:anchor="_Toc227671114" w:history="1">
            <w:r w:rsidRPr="00870E12">
              <w:rPr>
                <w:rStyle w:val="Hyperlink"/>
                <w:noProof/>
              </w:rPr>
              <w:t>2.3</w:t>
            </w:r>
            <w:r w:rsidRPr="00870E12">
              <w:rPr>
                <w:rFonts w:asciiTheme="minorHAnsi" w:eastAsiaTheme="minorEastAsia" w:hAnsiTheme="minorHAnsi" w:cstheme="minorBidi"/>
                <w:noProof/>
                <w:kern w:val="2"/>
                <w:lang w:eastAsia="ms-MY"/>
                <w14:ligatures w14:val="standardContextual"/>
              </w:rPr>
              <w:tab/>
            </w:r>
            <w:r w:rsidRPr="00870E12">
              <w:rPr>
                <w:rStyle w:val="Hyperlink"/>
                <w:noProof/>
              </w:rPr>
              <w:t>Power density</w:t>
            </w:r>
            <w:r w:rsidRPr="00870E12">
              <w:rPr>
                <w:noProof/>
                <w:webHidden/>
              </w:rPr>
              <w:tab/>
            </w:r>
            <w:r w:rsidRPr="00870E12">
              <w:rPr>
                <w:noProof/>
                <w:webHidden/>
              </w:rPr>
              <w:fldChar w:fldCharType="begin"/>
            </w:r>
            <w:r w:rsidRPr="00870E12">
              <w:rPr>
                <w:noProof/>
                <w:webHidden/>
              </w:rPr>
              <w:instrText xml:space="preserve"> PAGEREF _Toc227671114 \h </w:instrText>
            </w:r>
            <w:r w:rsidRPr="00870E12">
              <w:rPr>
                <w:noProof/>
                <w:webHidden/>
              </w:rPr>
            </w:r>
            <w:r w:rsidRPr="00870E12">
              <w:rPr>
                <w:noProof/>
                <w:webHidden/>
              </w:rPr>
              <w:fldChar w:fldCharType="separate"/>
            </w:r>
            <w:r w:rsidR="00EC208E">
              <w:rPr>
                <w:noProof/>
                <w:webHidden/>
              </w:rPr>
              <w:t>2</w:t>
            </w:r>
            <w:r w:rsidRPr="00870E12">
              <w:rPr>
                <w:noProof/>
                <w:webHidden/>
              </w:rPr>
              <w:fldChar w:fldCharType="end"/>
            </w:r>
          </w:hyperlink>
        </w:p>
        <w:p w14:paraId="1DAE8694" w14:textId="6CE6A57F" w:rsidR="004C3E71" w:rsidRPr="00870E12" w:rsidRDefault="004C3E71" w:rsidP="0044149B">
          <w:pPr>
            <w:pStyle w:val="TOC2"/>
            <w:spacing w:line="276" w:lineRule="auto"/>
            <w:ind w:left="426"/>
            <w:rPr>
              <w:rFonts w:asciiTheme="minorHAnsi" w:eastAsiaTheme="minorEastAsia" w:hAnsiTheme="minorHAnsi" w:cstheme="minorBidi"/>
              <w:noProof/>
              <w:kern w:val="2"/>
              <w:lang w:eastAsia="ms-MY"/>
              <w14:ligatures w14:val="standardContextual"/>
            </w:rPr>
          </w:pPr>
          <w:hyperlink w:anchor="_Toc227671115" w:history="1">
            <w:r w:rsidRPr="00870E12">
              <w:rPr>
                <w:rStyle w:val="Hyperlink"/>
                <w:noProof/>
              </w:rPr>
              <w:t>2.4</w:t>
            </w:r>
            <w:r w:rsidRPr="00870E12">
              <w:rPr>
                <w:rFonts w:asciiTheme="minorHAnsi" w:eastAsiaTheme="minorEastAsia" w:hAnsiTheme="minorHAnsi" w:cstheme="minorBidi"/>
                <w:noProof/>
                <w:kern w:val="2"/>
                <w:lang w:eastAsia="ms-MY"/>
                <w14:ligatures w14:val="standardContextual"/>
              </w:rPr>
              <w:tab/>
            </w:r>
            <w:r w:rsidRPr="00870E12">
              <w:rPr>
                <w:rStyle w:val="Hyperlink"/>
                <w:noProof/>
              </w:rPr>
              <w:t>Space efficiency</w:t>
            </w:r>
            <w:r w:rsidRPr="00870E12">
              <w:rPr>
                <w:noProof/>
                <w:webHidden/>
              </w:rPr>
              <w:tab/>
            </w:r>
            <w:r w:rsidRPr="00870E12">
              <w:rPr>
                <w:noProof/>
                <w:webHidden/>
              </w:rPr>
              <w:fldChar w:fldCharType="begin"/>
            </w:r>
            <w:r w:rsidRPr="00870E12">
              <w:rPr>
                <w:noProof/>
                <w:webHidden/>
              </w:rPr>
              <w:instrText xml:space="preserve"> PAGEREF _Toc227671115 \h </w:instrText>
            </w:r>
            <w:r w:rsidRPr="00870E12">
              <w:rPr>
                <w:noProof/>
                <w:webHidden/>
              </w:rPr>
            </w:r>
            <w:r w:rsidRPr="00870E12">
              <w:rPr>
                <w:noProof/>
                <w:webHidden/>
              </w:rPr>
              <w:fldChar w:fldCharType="separate"/>
            </w:r>
            <w:r w:rsidR="00EC208E">
              <w:rPr>
                <w:noProof/>
                <w:webHidden/>
              </w:rPr>
              <w:t>2</w:t>
            </w:r>
            <w:r w:rsidRPr="00870E12">
              <w:rPr>
                <w:noProof/>
                <w:webHidden/>
              </w:rPr>
              <w:fldChar w:fldCharType="end"/>
            </w:r>
          </w:hyperlink>
        </w:p>
        <w:p w14:paraId="4B6D90BD" w14:textId="0618F91B" w:rsidR="004C3E71" w:rsidRPr="00870E12" w:rsidRDefault="004C3E71" w:rsidP="0044149B">
          <w:pPr>
            <w:pStyle w:val="TOC2"/>
            <w:spacing w:line="276" w:lineRule="auto"/>
            <w:ind w:left="426"/>
            <w:rPr>
              <w:rFonts w:asciiTheme="minorHAnsi" w:eastAsiaTheme="minorEastAsia" w:hAnsiTheme="minorHAnsi" w:cstheme="minorBidi"/>
              <w:noProof/>
              <w:kern w:val="2"/>
              <w:lang w:eastAsia="ms-MY"/>
              <w14:ligatures w14:val="standardContextual"/>
            </w:rPr>
          </w:pPr>
          <w:hyperlink w:anchor="_Toc227671116" w:history="1">
            <w:r w:rsidRPr="00870E12">
              <w:rPr>
                <w:rStyle w:val="Hyperlink"/>
                <w:rFonts w:eastAsia="Batang"/>
                <w:noProof/>
                <w:lang w:eastAsia="ko-KR"/>
              </w:rPr>
              <w:t>2.5</w:t>
            </w:r>
            <w:r w:rsidRPr="00870E12">
              <w:rPr>
                <w:rFonts w:asciiTheme="minorHAnsi" w:eastAsiaTheme="minorEastAsia" w:hAnsiTheme="minorHAnsi" w:cstheme="minorBidi"/>
                <w:noProof/>
                <w:kern w:val="2"/>
                <w:lang w:eastAsia="ms-MY"/>
                <w14:ligatures w14:val="standardContextual"/>
              </w:rPr>
              <w:tab/>
            </w:r>
            <w:r w:rsidRPr="00870E12">
              <w:rPr>
                <w:rStyle w:val="Hyperlink"/>
                <w:noProof/>
              </w:rPr>
              <w:t>Power</w:t>
            </w:r>
            <w:r w:rsidRPr="00870E12">
              <w:rPr>
                <w:rStyle w:val="Hyperlink"/>
                <w:rFonts w:eastAsia="Batang"/>
                <w:noProof/>
                <w:lang w:eastAsia="ko-KR"/>
              </w:rPr>
              <w:t xml:space="preserve"> Usage Effectiveness (PUE)</w:t>
            </w:r>
            <w:r w:rsidRPr="00870E12">
              <w:rPr>
                <w:noProof/>
                <w:webHidden/>
              </w:rPr>
              <w:tab/>
            </w:r>
            <w:r w:rsidRPr="00870E12">
              <w:rPr>
                <w:noProof/>
                <w:webHidden/>
              </w:rPr>
              <w:fldChar w:fldCharType="begin"/>
            </w:r>
            <w:r w:rsidRPr="00870E12">
              <w:rPr>
                <w:noProof/>
                <w:webHidden/>
              </w:rPr>
              <w:instrText xml:space="preserve"> PAGEREF _Toc227671116 \h </w:instrText>
            </w:r>
            <w:r w:rsidRPr="00870E12">
              <w:rPr>
                <w:noProof/>
                <w:webHidden/>
              </w:rPr>
            </w:r>
            <w:r w:rsidRPr="00870E12">
              <w:rPr>
                <w:noProof/>
                <w:webHidden/>
              </w:rPr>
              <w:fldChar w:fldCharType="separate"/>
            </w:r>
            <w:r w:rsidR="00EC208E">
              <w:rPr>
                <w:noProof/>
                <w:webHidden/>
              </w:rPr>
              <w:t>2</w:t>
            </w:r>
            <w:r w:rsidRPr="00870E12">
              <w:rPr>
                <w:noProof/>
                <w:webHidden/>
              </w:rPr>
              <w:fldChar w:fldCharType="end"/>
            </w:r>
          </w:hyperlink>
        </w:p>
        <w:p w14:paraId="45568C9C" w14:textId="645B6517" w:rsidR="004C3E71" w:rsidRPr="00D443FD" w:rsidRDefault="004C3E71" w:rsidP="0044149B">
          <w:pPr>
            <w:pStyle w:val="TOC2"/>
            <w:spacing w:line="276" w:lineRule="auto"/>
            <w:ind w:left="426"/>
            <w:rPr>
              <w:rFonts w:asciiTheme="minorHAnsi" w:eastAsiaTheme="minorEastAsia" w:hAnsiTheme="minorHAnsi" w:cstheme="minorBidi"/>
              <w:noProof/>
              <w:kern w:val="2"/>
              <w:lang w:eastAsia="ms-MY"/>
              <w14:ligatures w14:val="standardContextual"/>
            </w:rPr>
          </w:pPr>
          <w:hyperlink w:anchor="_Toc227671117" w:history="1">
            <w:r w:rsidRPr="00870E12">
              <w:rPr>
                <w:rStyle w:val="Hyperlink"/>
                <w:rFonts w:eastAsia="Batang"/>
                <w:noProof/>
                <w:lang w:eastAsia="ko-KR"/>
              </w:rPr>
              <w:t>2.6</w:t>
            </w:r>
            <w:r w:rsidRPr="00870E12">
              <w:rPr>
                <w:rFonts w:asciiTheme="minorHAnsi" w:eastAsiaTheme="minorEastAsia" w:hAnsiTheme="minorHAnsi" w:cstheme="minorBidi"/>
                <w:noProof/>
                <w:kern w:val="2"/>
                <w:lang w:eastAsia="ms-MY"/>
                <w14:ligatures w14:val="standardContextual"/>
              </w:rPr>
              <w:tab/>
            </w:r>
            <w:r w:rsidRPr="00870E12">
              <w:rPr>
                <w:rStyle w:val="Hyperlink"/>
                <w:rFonts w:eastAsia="Batang"/>
                <w:noProof/>
                <w:lang w:eastAsia="ko-KR"/>
              </w:rPr>
              <w:t xml:space="preserve">Carbon </w:t>
            </w:r>
            <w:r w:rsidRPr="00870E12">
              <w:rPr>
                <w:rStyle w:val="Hyperlink"/>
                <w:noProof/>
              </w:rPr>
              <w:t>Usage</w:t>
            </w:r>
            <w:r w:rsidRPr="00870E12">
              <w:rPr>
                <w:rStyle w:val="Hyperlink"/>
                <w:rFonts w:eastAsia="Batang"/>
                <w:noProof/>
                <w:lang w:eastAsia="ko-KR"/>
              </w:rPr>
              <w:t xml:space="preserve"> Effectiveness (CUE)</w:t>
            </w:r>
            <w:r w:rsidRPr="00870E12">
              <w:rPr>
                <w:noProof/>
                <w:webHidden/>
              </w:rPr>
              <w:tab/>
            </w:r>
            <w:r w:rsidRPr="00D443FD">
              <w:rPr>
                <w:noProof/>
                <w:webHidden/>
              </w:rPr>
              <w:fldChar w:fldCharType="begin"/>
            </w:r>
            <w:r w:rsidRPr="00870E12">
              <w:rPr>
                <w:noProof/>
                <w:webHidden/>
              </w:rPr>
              <w:instrText xml:space="preserve"> PAGEREF _Toc227671117 \h </w:instrText>
            </w:r>
            <w:r w:rsidRPr="00D443FD">
              <w:rPr>
                <w:noProof/>
                <w:webHidden/>
              </w:rPr>
            </w:r>
            <w:r w:rsidRPr="00D443FD">
              <w:rPr>
                <w:noProof/>
                <w:webHidden/>
              </w:rPr>
              <w:fldChar w:fldCharType="separate"/>
            </w:r>
            <w:r w:rsidR="00EC208E">
              <w:rPr>
                <w:noProof/>
                <w:webHidden/>
              </w:rPr>
              <w:t>2</w:t>
            </w:r>
            <w:r w:rsidRPr="00D443FD">
              <w:rPr>
                <w:noProof/>
                <w:webHidden/>
              </w:rPr>
              <w:fldChar w:fldCharType="end"/>
            </w:r>
          </w:hyperlink>
        </w:p>
        <w:p w14:paraId="245D105E" w14:textId="42894824" w:rsidR="004C3E71" w:rsidRPr="00D443FD" w:rsidRDefault="004C3E71" w:rsidP="0044149B">
          <w:pPr>
            <w:pStyle w:val="TOC2"/>
            <w:spacing w:line="276" w:lineRule="auto"/>
            <w:ind w:left="426"/>
            <w:rPr>
              <w:rFonts w:asciiTheme="minorHAnsi" w:eastAsiaTheme="minorEastAsia" w:hAnsiTheme="minorHAnsi" w:cstheme="minorBidi"/>
              <w:noProof/>
              <w:kern w:val="2"/>
              <w:lang w:eastAsia="ms-MY"/>
              <w14:ligatures w14:val="standardContextual"/>
            </w:rPr>
          </w:pPr>
          <w:hyperlink w:anchor="_Toc227671118" w:history="1">
            <w:r w:rsidRPr="00D443FD">
              <w:rPr>
                <w:rStyle w:val="Hyperlink"/>
                <w:rFonts w:eastAsia="Batang"/>
                <w:noProof/>
                <w:lang w:eastAsia="ko-KR"/>
              </w:rPr>
              <w:t>2.7</w:t>
            </w:r>
            <w:r w:rsidRPr="00D443FD">
              <w:rPr>
                <w:rFonts w:asciiTheme="minorHAnsi" w:eastAsiaTheme="minorEastAsia" w:hAnsiTheme="minorHAnsi" w:cstheme="minorBidi"/>
                <w:noProof/>
                <w:kern w:val="2"/>
                <w:lang w:eastAsia="ms-MY"/>
                <w14:ligatures w14:val="standardContextual"/>
              </w:rPr>
              <w:tab/>
            </w:r>
            <w:r w:rsidRPr="00D443FD">
              <w:rPr>
                <w:rStyle w:val="Hyperlink"/>
                <w:rFonts w:eastAsia="Batang"/>
                <w:noProof/>
                <w:lang w:eastAsia="ko-KR"/>
              </w:rPr>
              <w:t>Water Usage Effectiveness (WUE)</w:t>
            </w:r>
            <w:r w:rsidRPr="00D443FD">
              <w:rPr>
                <w:noProof/>
                <w:webHidden/>
              </w:rPr>
              <w:tab/>
            </w:r>
            <w:r w:rsidRPr="00D443FD">
              <w:rPr>
                <w:noProof/>
                <w:webHidden/>
              </w:rPr>
              <w:fldChar w:fldCharType="begin"/>
            </w:r>
            <w:r w:rsidRPr="00D443FD">
              <w:rPr>
                <w:noProof/>
                <w:webHidden/>
              </w:rPr>
              <w:instrText xml:space="preserve"> PAGEREF _Toc227671118 \h </w:instrText>
            </w:r>
            <w:r w:rsidRPr="00D443FD">
              <w:rPr>
                <w:noProof/>
                <w:webHidden/>
              </w:rPr>
            </w:r>
            <w:r w:rsidRPr="00D443FD">
              <w:rPr>
                <w:noProof/>
                <w:webHidden/>
              </w:rPr>
              <w:fldChar w:fldCharType="separate"/>
            </w:r>
            <w:r w:rsidR="00EC208E">
              <w:rPr>
                <w:noProof/>
                <w:webHidden/>
              </w:rPr>
              <w:t>2</w:t>
            </w:r>
            <w:r w:rsidRPr="00D443FD">
              <w:rPr>
                <w:noProof/>
                <w:webHidden/>
              </w:rPr>
              <w:fldChar w:fldCharType="end"/>
            </w:r>
          </w:hyperlink>
        </w:p>
        <w:p w14:paraId="2149BBDE" w14:textId="78CE2DB5" w:rsidR="004C3E71" w:rsidRPr="00D443FD" w:rsidRDefault="004C3E71" w:rsidP="0044149B">
          <w:pPr>
            <w:pStyle w:val="TOC2"/>
            <w:spacing w:line="276" w:lineRule="auto"/>
            <w:ind w:left="426"/>
            <w:rPr>
              <w:rFonts w:asciiTheme="minorHAnsi" w:eastAsiaTheme="minorEastAsia" w:hAnsiTheme="minorHAnsi" w:cstheme="minorBidi"/>
              <w:noProof/>
              <w:kern w:val="2"/>
              <w:lang w:eastAsia="ms-MY"/>
              <w14:ligatures w14:val="standardContextual"/>
            </w:rPr>
          </w:pPr>
          <w:hyperlink w:anchor="_Toc227671119" w:history="1">
            <w:r w:rsidRPr="00D443FD">
              <w:rPr>
                <w:rStyle w:val="Hyperlink"/>
                <w:rFonts w:eastAsia="Batang"/>
                <w:noProof/>
                <w:lang w:eastAsia="ko-KR"/>
              </w:rPr>
              <w:t>2.8</w:t>
            </w:r>
            <w:r w:rsidRPr="00D443FD">
              <w:rPr>
                <w:rFonts w:asciiTheme="minorHAnsi" w:eastAsiaTheme="minorEastAsia" w:hAnsiTheme="minorHAnsi" w:cstheme="minorBidi"/>
                <w:noProof/>
                <w:kern w:val="2"/>
                <w:lang w:eastAsia="ms-MY"/>
                <w14:ligatures w14:val="standardContextual"/>
              </w:rPr>
              <w:tab/>
            </w:r>
            <w:r w:rsidRPr="00D443FD">
              <w:rPr>
                <w:rStyle w:val="Hyperlink"/>
                <w:rFonts w:eastAsia="Batang"/>
                <w:noProof/>
                <w:lang w:eastAsia="ko-KR"/>
              </w:rPr>
              <w:t>Tropical Climate Adaptation</w:t>
            </w:r>
            <w:r w:rsidRPr="00D443FD">
              <w:rPr>
                <w:noProof/>
                <w:webHidden/>
              </w:rPr>
              <w:tab/>
            </w:r>
            <w:r w:rsidRPr="00D443FD">
              <w:rPr>
                <w:noProof/>
                <w:webHidden/>
              </w:rPr>
              <w:fldChar w:fldCharType="begin"/>
            </w:r>
            <w:r w:rsidRPr="00D443FD">
              <w:rPr>
                <w:noProof/>
                <w:webHidden/>
              </w:rPr>
              <w:instrText xml:space="preserve"> PAGEREF _Toc227671119 \h </w:instrText>
            </w:r>
            <w:r w:rsidRPr="00D443FD">
              <w:rPr>
                <w:noProof/>
                <w:webHidden/>
              </w:rPr>
            </w:r>
            <w:r w:rsidRPr="00D443FD">
              <w:rPr>
                <w:noProof/>
                <w:webHidden/>
              </w:rPr>
              <w:fldChar w:fldCharType="separate"/>
            </w:r>
            <w:r w:rsidR="00EC208E">
              <w:rPr>
                <w:noProof/>
                <w:webHidden/>
              </w:rPr>
              <w:t>2</w:t>
            </w:r>
            <w:r w:rsidRPr="00D443FD">
              <w:rPr>
                <w:noProof/>
                <w:webHidden/>
              </w:rPr>
              <w:fldChar w:fldCharType="end"/>
            </w:r>
          </w:hyperlink>
        </w:p>
        <w:p w14:paraId="24B905B2" w14:textId="63D1E26E" w:rsidR="004C3E71" w:rsidRPr="00D443FD" w:rsidRDefault="004C3E71" w:rsidP="0044149B">
          <w:pPr>
            <w:pStyle w:val="TOC2"/>
            <w:spacing w:line="276" w:lineRule="auto"/>
            <w:ind w:left="426"/>
            <w:rPr>
              <w:rFonts w:asciiTheme="minorHAnsi" w:eastAsiaTheme="minorEastAsia" w:hAnsiTheme="minorHAnsi" w:cstheme="minorBidi"/>
              <w:noProof/>
              <w:kern w:val="2"/>
              <w:lang w:eastAsia="ms-MY"/>
              <w14:ligatures w14:val="standardContextual"/>
            </w:rPr>
          </w:pPr>
          <w:hyperlink w:anchor="_Toc227671120" w:history="1">
            <w:r w:rsidRPr="00D443FD">
              <w:rPr>
                <w:rStyle w:val="Hyperlink"/>
                <w:rFonts w:eastAsia="Batang"/>
                <w:noProof/>
                <w:lang w:eastAsia="ko-KR"/>
              </w:rPr>
              <w:t>2.9</w:t>
            </w:r>
            <w:r w:rsidRPr="00D443FD">
              <w:rPr>
                <w:rFonts w:asciiTheme="minorHAnsi" w:eastAsiaTheme="minorEastAsia" w:hAnsiTheme="minorHAnsi" w:cstheme="minorBidi"/>
                <w:noProof/>
                <w:kern w:val="2"/>
                <w:lang w:eastAsia="ms-MY"/>
                <w14:ligatures w14:val="standardContextual"/>
              </w:rPr>
              <w:tab/>
            </w:r>
            <w:r w:rsidRPr="00D443FD">
              <w:rPr>
                <w:rStyle w:val="Hyperlink"/>
                <w:rFonts w:eastAsia="Batang"/>
                <w:noProof/>
                <w:lang w:eastAsia="ko-KR"/>
              </w:rPr>
              <w:t>Building-Integrated Photovoltaics (BIPV)</w:t>
            </w:r>
            <w:r w:rsidRPr="00D443FD">
              <w:rPr>
                <w:noProof/>
                <w:webHidden/>
              </w:rPr>
              <w:tab/>
            </w:r>
            <w:r w:rsidRPr="00D443FD">
              <w:rPr>
                <w:noProof/>
                <w:webHidden/>
              </w:rPr>
              <w:fldChar w:fldCharType="begin"/>
            </w:r>
            <w:r w:rsidRPr="00D443FD">
              <w:rPr>
                <w:noProof/>
                <w:webHidden/>
              </w:rPr>
              <w:instrText xml:space="preserve"> PAGEREF _Toc227671120 \h </w:instrText>
            </w:r>
            <w:r w:rsidRPr="00D443FD">
              <w:rPr>
                <w:noProof/>
                <w:webHidden/>
              </w:rPr>
            </w:r>
            <w:r w:rsidRPr="00D443FD">
              <w:rPr>
                <w:noProof/>
                <w:webHidden/>
              </w:rPr>
              <w:fldChar w:fldCharType="separate"/>
            </w:r>
            <w:r w:rsidR="00EC208E">
              <w:rPr>
                <w:noProof/>
                <w:webHidden/>
              </w:rPr>
              <w:t>3</w:t>
            </w:r>
            <w:r w:rsidRPr="00D443FD">
              <w:rPr>
                <w:noProof/>
                <w:webHidden/>
              </w:rPr>
              <w:fldChar w:fldCharType="end"/>
            </w:r>
          </w:hyperlink>
        </w:p>
        <w:p w14:paraId="691C5388" w14:textId="5AACD2A9" w:rsidR="004C3E71" w:rsidRPr="00D443FD" w:rsidRDefault="004C3E71" w:rsidP="0044149B">
          <w:pPr>
            <w:pStyle w:val="TOC2"/>
            <w:spacing w:line="276" w:lineRule="auto"/>
            <w:ind w:left="426"/>
            <w:rPr>
              <w:rFonts w:asciiTheme="minorHAnsi" w:eastAsiaTheme="minorEastAsia" w:hAnsiTheme="minorHAnsi" w:cstheme="minorBidi"/>
              <w:noProof/>
              <w:kern w:val="2"/>
              <w:lang w:eastAsia="ms-MY"/>
              <w14:ligatures w14:val="standardContextual"/>
            </w:rPr>
          </w:pPr>
          <w:hyperlink w:anchor="_Toc227671121" w:history="1">
            <w:r w:rsidRPr="00D443FD">
              <w:rPr>
                <w:rStyle w:val="Hyperlink"/>
                <w:rFonts w:eastAsia="Batang"/>
                <w:noProof/>
                <w:lang w:eastAsia="ko-KR"/>
              </w:rPr>
              <w:t>2.10</w:t>
            </w:r>
            <w:r w:rsidRPr="00D443FD">
              <w:rPr>
                <w:rFonts w:asciiTheme="minorHAnsi" w:eastAsiaTheme="minorEastAsia" w:hAnsiTheme="minorHAnsi" w:cstheme="minorBidi"/>
                <w:noProof/>
                <w:kern w:val="2"/>
                <w:lang w:eastAsia="ms-MY"/>
                <w14:ligatures w14:val="standardContextual"/>
              </w:rPr>
              <w:tab/>
            </w:r>
            <w:r w:rsidRPr="00D443FD">
              <w:rPr>
                <w:rStyle w:val="Hyperlink"/>
                <w:rFonts w:eastAsia="Batang"/>
                <w:noProof/>
                <w:lang w:eastAsia="ko-KR"/>
              </w:rPr>
              <w:t>Liquid Cooling Maturity Model (LCMM)</w:t>
            </w:r>
            <w:r w:rsidRPr="00D443FD">
              <w:rPr>
                <w:noProof/>
                <w:webHidden/>
              </w:rPr>
              <w:tab/>
            </w:r>
            <w:r w:rsidRPr="00D443FD">
              <w:rPr>
                <w:noProof/>
                <w:webHidden/>
              </w:rPr>
              <w:fldChar w:fldCharType="begin"/>
            </w:r>
            <w:r w:rsidRPr="00D443FD">
              <w:rPr>
                <w:noProof/>
                <w:webHidden/>
              </w:rPr>
              <w:instrText xml:space="preserve"> PAGEREF _Toc227671121 \h </w:instrText>
            </w:r>
            <w:r w:rsidRPr="00D443FD">
              <w:rPr>
                <w:noProof/>
                <w:webHidden/>
              </w:rPr>
            </w:r>
            <w:r w:rsidRPr="00D443FD">
              <w:rPr>
                <w:noProof/>
                <w:webHidden/>
              </w:rPr>
              <w:fldChar w:fldCharType="separate"/>
            </w:r>
            <w:r w:rsidR="00EC208E">
              <w:rPr>
                <w:noProof/>
                <w:webHidden/>
              </w:rPr>
              <w:t>3</w:t>
            </w:r>
            <w:r w:rsidRPr="00D443FD">
              <w:rPr>
                <w:noProof/>
                <w:webHidden/>
              </w:rPr>
              <w:fldChar w:fldCharType="end"/>
            </w:r>
          </w:hyperlink>
        </w:p>
        <w:p w14:paraId="7EBD6863" w14:textId="4984B2FF" w:rsidR="004C3E71" w:rsidRPr="00D443FD" w:rsidRDefault="004C3E71" w:rsidP="0044149B">
          <w:pPr>
            <w:pStyle w:val="TOC2"/>
            <w:spacing w:line="276" w:lineRule="auto"/>
            <w:ind w:left="426"/>
            <w:rPr>
              <w:rFonts w:asciiTheme="minorHAnsi" w:eastAsiaTheme="minorEastAsia" w:hAnsiTheme="minorHAnsi" w:cstheme="minorBidi"/>
              <w:noProof/>
              <w:kern w:val="2"/>
              <w:lang w:eastAsia="ms-MY"/>
              <w14:ligatures w14:val="standardContextual"/>
            </w:rPr>
          </w:pPr>
          <w:hyperlink w:anchor="_Toc227671122" w:history="1">
            <w:r w:rsidRPr="00D443FD">
              <w:rPr>
                <w:rStyle w:val="Hyperlink"/>
                <w:rFonts w:eastAsia="Batang"/>
                <w:noProof/>
                <w:lang w:eastAsia="ko-KR"/>
              </w:rPr>
              <w:t>2.11</w:t>
            </w:r>
            <w:r w:rsidRPr="00D443FD">
              <w:rPr>
                <w:rFonts w:asciiTheme="minorHAnsi" w:eastAsiaTheme="minorEastAsia" w:hAnsiTheme="minorHAnsi" w:cstheme="minorBidi"/>
                <w:noProof/>
                <w:kern w:val="2"/>
                <w:lang w:eastAsia="ms-MY"/>
                <w14:ligatures w14:val="standardContextual"/>
              </w:rPr>
              <w:tab/>
            </w:r>
            <w:r w:rsidRPr="00D443FD">
              <w:rPr>
                <w:rStyle w:val="Hyperlink"/>
                <w:rFonts w:eastAsia="Batang"/>
                <w:noProof/>
                <w:lang w:eastAsia="ko-KR"/>
              </w:rPr>
              <w:t>Data Center Resource Effectiveness (DCRE)</w:t>
            </w:r>
            <w:r w:rsidRPr="00D443FD">
              <w:rPr>
                <w:noProof/>
                <w:webHidden/>
              </w:rPr>
              <w:tab/>
            </w:r>
            <w:r w:rsidRPr="00D443FD">
              <w:rPr>
                <w:noProof/>
                <w:webHidden/>
              </w:rPr>
              <w:fldChar w:fldCharType="begin"/>
            </w:r>
            <w:r w:rsidRPr="00D443FD">
              <w:rPr>
                <w:noProof/>
                <w:webHidden/>
              </w:rPr>
              <w:instrText xml:space="preserve"> PAGEREF _Toc227671122 \h </w:instrText>
            </w:r>
            <w:r w:rsidRPr="00D443FD">
              <w:rPr>
                <w:noProof/>
                <w:webHidden/>
              </w:rPr>
            </w:r>
            <w:r w:rsidRPr="00D443FD">
              <w:rPr>
                <w:noProof/>
                <w:webHidden/>
              </w:rPr>
              <w:fldChar w:fldCharType="separate"/>
            </w:r>
            <w:r w:rsidR="00EC208E">
              <w:rPr>
                <w:noProof/>
                <w:webHidden/>
              </w:rPr>
              <w:t>3</w:t>
            </w:r>
            <w:r w:rsidRPr="00D443FD">
              <w:rPr>
                <w:noProof/>
                <w:webHidden/>
              </w:rPr>
              <w:fldChar w:fldCharType="end"/>
            </w:r>
          </w:hyperlink>
        </w:p>
        <w:p w14:paraId="435A91F4" w14:textId="7A585260" w:rsidR="004C3E71" w:rsidRPr="00D443FD" w:rsidRDefault="004C3E71" w:rsidP="0044149B">
          <w:pPr>
            <w:pStyle w:val="TOC2"/>
            <w:spacing w:line="276" w:lineRule="auto"/>
            <w:ind w:left="426"/>
            <w:rPr>
              <w:rFonts w:asciiTheme="minorHAnsi" w:eastAsiaTheme="minorEastAsia" w:hAnsiTheme="minorHAnsi" w:cstheme="minorBidi"/>
              <w:noProof/>
              <w:kern w:val="2"/>
              <w:lang w:eastAsia="ms-MY"/>
              <w14:ligatures w14:val="standardContextual"/>
            </w:rPr>
          </w:pPr>
          <w:hyperlink w:anchor="_Toc227671123" w:history="1">
            <w:r w:rsidRPr="00D443FD">
              <w:rPr>
                <w:rStyle w:val="Hyperlink"/>
                <w:rFonts w:eastAsia="Batang"/>
                <w:noProof/>
                <w:lang w:eastAsia="ko-KR"/>
              </w:rPr>
              <w:t>2.12</w:t>
            </w:r>
            <w:r w:rsidRPr="00D443FD">
              <w:rPr>
                <w:rFonts w:asciiTheme="minorHAnsi" w:eastAsiaTheme="minorEastAsia" w:hAnsiTheme="minorHAnsi" w:cstheme="minorBidi"/>
                <w:noProof/>
                <w:kern w:val="2"/>
                <w:lang w:eastAsia="ms-MY"/>
                <w14:ligatures w14:val="standardContextual"/>
              </w:rPr>
              <w:tab/>
            </w:r>
            <w:r w:rsidRPr="00D443FD">
              <w:rPr>
                <w:rStyle w:val="Hyperlink"/>
                <w:rFonts w:eastAsia="Batang"/>
                <w:noProof/>
                <w:lang w:eastAsia="ko-KR"/>
              </w:rPr>
              <w:t>Digital Twin</w:t>
            </w:r>
            <w:r w:rsidRPr="00D443FD">
              <w:rPr>
                <w:noProof/>
                <w:webHidden/>
              </w:rPr>
              <w:tab/>
            </w:r>
            <w:r w:rsidRPr="00D443FD">
              <w:rPr>
                <w:noProof/>
                <w:webHidden/>
              </w:rPr>
              <w:fldChar w:fldCharType="begin"/>
            </w:r>
            <w:r w:rsidRPr="00D443FD">
              <w:rPr>
                <w:noProof/>
                <w:webHidden/>
              </w:rPr>
              <w:instrText xml:space="preserve"> PAGEREF _Toc227671123 \h </w:instrText>
            </w:r>
            <w:r w:rsidRPr="00D443FD">
              <w:rPr>
                <w:noProof/>
                <w:webHidden/>
              </w:rPr>
            </w:r>
            <w:r w:rsidRPr="00D443FD">
              <w:rPr>
                <w:noProof/>
                <w:webHidden/>
              </w:rPr>
              <w:fldChar w:fldCharType="separate"/>
            </w:r>
            <w:r w:rsidR="00EC208E">
              <w:rPr>
                <w:noProof/>
                <w:webHidden/>
              </w:rPr>
              <w:t>3</w:t>
            </w:r>
            <w:r w:rsidRPr="00D443FD">
              <w:rPr>
                <w:noProof/>
                <w:webHidden/>
              </w:rPr>
              <w:fldChar w:fldCharType="end"/>
            </w:r>
          </w:hyperlink>
        </w:p>
        <w:p w14:paraId="049E1E61" w14:textId="64D6F33D" w:rsidR="004C3E71" w:rsidRPr="00D443FD" w:rsidRDefault="004C3E71" w:rsidP="0044149B">
          <w:pPr>
            <w:pStyle w:val="TOC2"/>
            <w:spacing w:line="276" w:lineRule="auto"/>
            <w:ind w:left="426"/>
            <w:rPr>
              <w:rFonts w:asciiTheme="minorHAnsi" w:eastAsiaTheme="minorEastAsia" w:hAnsiTheme="minorHAnsi" w:cstheme="minorBidi"/>
              <w:noProof/>
              <w:kern w:val="2"/>
              <w:lang w:eastAsia="ms-MY"/>
              <w14:ligatures w14:val="standardContextual"/>
            </w:rPr>
          </w:pPr>
          <w:hyperlink w:anchor="_Toc227671124" w:history="1">
            <w:r w:rsidRPr="00D443FD">
              <w:rPr>
                <w:rStyle w:val="Hyperlink"/>
                <w:rFonts w:eastAsia="Batang"/>
                <w:noProof/>
                <w:lang w:eastAsia="ko-KR"/>
              </w:rPr>
              <w:t>2.13</w:t>
            </w:r>
            <w:r w:rsidRPr="00D443FD">
              <w:rPr>
                <w:rFonts w:asciiTheme="minorHAnsi" w:eastAsiaTheme="minorEastAsia" w:hAnsiTheme="minorHAnsi" w:cstheme="minorBidi"/>
                <w:noProof/>
                <w:kern w:val="2"/>
                <w:lang w:eastAsia="ms-MY"/>
                <w14:ligatures w14:val="standardContextual"/>
              </w:rPr>
              <w:tab/>
            </w:r>
            <w:r w:rsidRPr="00D443FD">
              <w:rPr>
                <w:rStyle w:val="Hyperlink"/>
                <w:rFonts w:eastAsia="Batang"/>
                <w:noProof/>
                <w:lang w:eastAsia="ko-KR"/>
              </w:rPr>
              <w:t>Computational Fluid Dynamics (CFD) Simulation</w:t>
            </w:r>
            <w:r w:rsidRPr="00D443FD">
              <w:rPr>
                <w:noProof/>
                <w:webHidden/>
              </w:rPr>
              <w:tab/>
            </w:r>
            <w:r w:rsidRPr="00D443FD">
              <w:rPr>
                <w:noProof/>
                <w:webHidden/>
              </w:rPr>
              <w:fldChar w:fldCharType="begin"/>
            </w:r>
            <w:r w:rsidRPr="00D443FD">
              <w:rPr>
                <w:noProof/>
                <w:webHidden/>
              </w:rPr>
              <w:instrText xml:space="preserve"> PAGEREF _Toc227671124 \h </w:instrText>
            </w:r>
            <w:r w:rsidRPr="00D443FD">
              <w:rPr>
                <w:noProof/>
                <w:webHidden/>
              </w:rPr>
            </w:r>
            <w:r w:rsidRPr="00D443FD">
              <w:rPr>
                <w:noProof/>
                <w:webHidden/>
              </w:rPr>
              <w:fldChar w:fldCharType="separate"/>
            </w:r>
            <w:r w:rsidR="00EC208E">
              <w:rPr>
                <w:noProof/>
                <w:webHidden/>
              </w:rPr>
              <w:t>3</w:t>
            </w:r>
            <w:r w:rsidRPr="00D443FD">
              <w:rPr>
                <w:noProof/>
                <w:webHidden/>
              </w:rPr>
              <w:fldChar w:fldCharType="end"/>
            </w:r>
          </w:hyperlink>
        </w:p>
        <w:p w14:paraId="41000F75" w14:textId="04039305" w:rsidR="004C3E71" w:rsidRPr="00D443FD" w:rsidRDefault="004C3E71" w:rsidP="0044149B">
          <w:pPr>
            <w:pStyle w:val="TOC2"/>
            <w:spacing w:line="276" w:lineRule="auto"/>
            <w:ind w:left="426"/>
            <w:rPr>
              <w:rFonts w:asciiTheme="minorHAnsi" w:eastAsiaTheme="minorEastAsia" w:hAnsiTheme="minorHAnsi" w:cstheme="minorBidi"/>
              <w:noProof/>
              <w:kern w:val="2"/>
              <w:lang w:eastAsia="ms-MY"/>
              <w14:ligatures w14:val="standardContextual"/>
            </w:rPr>
          </w:pPr>
          <w:hyperlink w:anchor="_Toc227671125" w:history="1">
            <w:r w:rsidRPr="00D443FD">
              <w:rPr>
                <w:rStyle w:val="Hyperlink"/>
                <w:rFonts w:eastAsia="Batang"/>
                <w:noProof/>
                <w:lang w:eastAsia="ko-KR"/>
              </w:rPr>
              <w:t>2.14</w:t>
            </w:r>
            <w:r w:rsidRPr="00D443FD">
              <w:rPr>
                <w:rFonts w:asciiTheme="minorHAnsi" w:eastAsiaTheme="minorEastAsia" w:hAnsiTheme="minorHAnsi" w:cstheme="minorBidi"/>
                <w:noProof/>
                <w:kern w:val="2"/>
                <w:lang w:eastAsia="ms-MY"/>
                <w14:ligatures w14:val="standardContextual"/>
              </w:rPr>
              <w:tab/>
            </w:r>
            <w:r w:rsidRPr="00D443FD">
              <w:rPr>
                <w:rStyle w:val="Hyperlink"/>
                <w:rFonts w:eastAsia="Batang"/>
                <w:noProof/>
                <w:lang w:eastAsia="ko-KR"/>
              </w:rPr>
              <w:t>Combined Cooling, Heat, and Power (CCHP)</w:t>
            </w:r>
            <w:r w:rsidRPr="00D443FD">
              <w:rPr>
                <w:noProof/>
                <w:webHidden/>
              </w:rPr>
              <w:tab/>
            </w:r>
            <w:r w:rsidRPr="00D443FD">
              <w:rPr>
                <w:noProof/>
                <w:webHidden/>
              </w:rPr>
              <w:fldChar w:fldCharType="begin"/>
            </w:r>
            <w:r w:rsidRPr="00D443FD">
              <w:rPr>
                <w:noProof/>
                <w:webHidden/>
              </w:rPr>
              <w:instrText xml:space="preserve"> PAGEREF _Toc227671125 \h </w:instrText>
            </w:r>
            <w:r w:rsidRPr="00D443FD">
              <w:rPr>
                <w:noProof/>
                <w:webHidden/>
              </w:rPr>
            </w:r>
            <w:r w:rsidRPr="00D443FD">
              <w:rPr>
                <w:noProof/>
                <w:webHidden/>
              </w:rPr>
              <w:fldChar w:fldCharType="separate"/>
            </w:r>
            <w:r w:rsidR="00EC208E">
              <w:rPr>
                <w:noProof/>
                <w:webHidden/>
              </w:rPr>
              <w:t>3</w:t>
            </w:r>
            <w:r w:rsidRPr="00D443FD">
              <w:rPr>
                <w:noProof/>
                <w:webHidden/>
              </w:rPr>
              <w:fldChar w:fldCharType="end"/>
            </w:r>
          </w:hyperlink>
        </w:p>
        <w:p w14:paraId="3A5DD964" w14:textId="1A8628E0" w:rsidR="004C3E71" w:rsidRPr="00D443FD" w:rsidRDefault="004C3E71" w:rsidP="0044149B">
          <w:pPr>
            <w:pStyle w:val="TOC1"/>
            <w:spacing w:line="276" w:lineRule="auto"/>
            <w:rPr>
              <w:rFonts w:asciiTheme="minorHAnsi" w:eastAsiaTheme="minorEastAsia" w:hAnsiTheme="minorHAnsi" w:cstheme="minorBidi"/>
              <w:noProof/>
              <w:kern w:val="2"/>
              <w:lang w:eastAsia="ms-MY"/>
              <w14:ligatures w14:val="standardContextual"/>
            </w:rPr>
          </w:pPr>
          <w:hyperlink w:anchor="_Toc227671126" w:history="1">
            <w:r w:rsidRPr="00D443FD">
              <w:rPr>
                <w:rStyle w:val="Hyperlink"/>
                <w:noProof/>
              </w:rPr>
              <w:t>3</w:t>
            </w:r>
            <w:r w:rsidRPr="00D443FD">
              <w:rPr>
                <w:rFonts w:asciiTheme="minorHAnsi" w:eastAsiaTheme="minorEastAsia" w:hAnsiTheme="minorHAnsi" w:cstheme="minorBidi"/>
                <w:noProof/>
                <w:kern w:val="2"/>
                <w:lang w:eastAsia="ms-MY"/>
                <w14:ligatures w14:val="standardContextual"/>
              </w:rPr>
              <w:tab/>
            </w:r>
            <w:r w:rsidRPr="00D443FD">
              <w:rPr>
                <w:rStyle w:val="Hyperlink"/>
                <w:noProof/>
              </w:rPr>
              <w:t>Overview of Related International Standardization Activities on Green Data Centre</w:t>
            </w:r>
            <w:r w:rsidRPr="00D443FD">
              <w:rPr>
                <w:noProof/>
                <w:webHidden/>
              </w:rPr>
              <w:tab/>
            </w:r>
            <w:r w:rsidRPr="00D443FD">
              <w:rPr>
                <w:noProof/>
                <w:webHidden/>
              </w:rPr>
              <w:fldChar w:fldCharType="begin"/>
            </w:r>
            <w:r w:rsidRPr="00D443FD">
              <w:rPr>
                <w:noProof/>
                <w:webHidden/>
              </w:rPr>
              <w:instrText xml:space="preserve"> PAGEREF _Toc227671126 \h </w:instrText>
            </w:r>
            <w:r w:rsidRPr="00D443FD">
              <w:rPr>
                <w:noProof/>
                <w:webHidden/>
              </w:rPr>
            </w:r>
            <w:r w:rsidRPr="00D443FD">
              <w:rPr>
                <w:noProof/>
                <w:webHidden/>
              </w:rPr>
              <w:fldChar w:fldCharType="separate"/>
            </w:r>
            <w:r w:rsidR="00EC208E">
              <w:rPr>
                <w:noProof/>
                <w:webHidden/>
              </w:rPr>
              <w:t>4</w:t>
            </w:r>
            <w:r w:rsidRPr="00D443FD">
              <w:rPr>
                <w:noProof/>
                <w:webHidden/>
              </w:rPr>
              <w:fldChar w:fldCharType="end"/>
            </w:r>
          </w:hyperlink>
        </w:p>
        <w:p w14:paraId="3D699BA8" w14:textId="001CF1F2" w:rsidR="004C3E71" w:rsidRPr="00D443FD" w:rsidRDefault="004C3E71" w:rsidP="0044149B">
          <w:pPr>
            <w:pStyle w:val="TOC2"/>
            <w:spacing w:line="276" w:lineRule="auto"/>
            <w:ind w:left="426"/>
            <w:rPr>
              <w:rFonts w:asciiTheme="minorHAnsi" w:eastAsiaTheme="minorEastAsia" w:hAnsiTheme="minorHAnsi" w:cstheme="minorBidi"/>
              <w:noProof/>
              <w:kern w:val="2"/>
              <w:lang w:eastAsia="ms-MY"/>
              <w14:ligatures w14:val="standardContextual"/>
            </w:rPr>
          </w:pPr>
          <w:hyperlink w:anchor="_Toc227671127" w:history="1">
            <w:r w:rsidRPr="00D443FD">
              <w:rPr>
                <w:rStyle w:val="Hyperlink"/>
                <w:noProof/>
              </w:rPr>
              <w:t>3.1</w:t>
            </w:r>
            <w:r w:rsidRPr="00D443FD">
              <w:rPr>
                <w:rFonts w:asciiTheme="minorHAnsi" w:eastAsiaTheme="minorEastAsia" w:hAnsiTheme="minorHAnsi" w:cstheme="minorBidi"/>
                <w:noProof/>
                <w:kern w:val="2"/>
                <w:lang w:eastAsia="ms-MY"/>
                <w14:ligatures w14:val="standardContextual"/>
              </w:rPr>
              <w:tab/>
            </w:r>
            <w:r w:rsidRPr="00D443FD">
              <w:rPr>
                <w:rStyle w:val="Hyperlink"/>
                <w:noProof/>
              </w:rPr>
              <w:t>ITU-T</w:t>
            </w:r>
            <w:r w:rsidRPr="00D443FD">
              <w:rPr>
                <w:noProof/>
                <w:webHidden/>
              </w:rPr>
              <w:tab/>
            </w:r>
            <w:r w:rsidRPr="00D443FD">
              <w:rPr>
                <w:noProof/>
                <w:webHidden/>
              </w:rPr>
              <w:fldChar w:fldCharType="begin"/>
            </w:r>
            <w:r w:rsidRPr="00D443FD">
              <w:rPr>
                <w:noProof/>
                <w:webHidden/>
              </w:rPr>
              <w:instrText xml:space="preserve"> PAGEREF _Toc227671127 \h </w:instrText>
            </w:r>
            <w:r w:rsidRPr="00D443FD">
              <w:rPr>
                <w:noProof/>
                <w:webHidden/>
              </w:rPr>
            </w:r>
            <w:r w:rsidRPr="00D443FD">
              <w:rPr>
                <w:noProof/>
                <w:webHidden/>
              </w:rPr>
              <w:fldChar w:fldCharType="separate"/>
            </w:r>
            <w:r w:rsidR="00EC208E">
              <w:rPr>
                <w:noProof/>
                <w:webHidden/>
              </w:rPr>
              <w:t>4</w:t>
            </w:r>
            <w:r w:rsidRPr="00D443FD">
              <w:rPr>
                <w:noProof/>
                <w:webHidden/>
              </w:rPr>
              <w:fldChar w:fldCharType="end"/>
            </w:r>
          </w:hyperlink>
        </w:p>
        <w:p w14:paraId="17855D11" w14:textId="49186C27" w:rsidR="004C3E71" w:rsidRPr="00D443FD" w:rsidRDefault="004C3E71" w:rsidP="0044149B">
          <w:pPr>
            <w:pStyle w:val="TOC2"/>
            <w:spacing w:line="276" w:lineRule="auto"/>
            <w:ind w:left="426"/>
            <w:rPr>
              <w:rFonts w:asciiTheme="minorHAnsi" w:eastAsiaTheme="minorEastAsia" w:hAnsiTheme="minorHAnsi" w:cstheme="minorBidi"/>
              <w:noProof/>
              <w:kern w:val="2"/>
              <w:lang w:eastAsia="ms-MY"/>
              <w14:ligatures w14:val="standardContextual"/>
            </w:rPr>
          </w:pPr>
          <w:hyperlink w:anchor="_Toc227671128" w:history="1">
            <w:r w:rsidRPr="00D443FD">
              <w:rPr>
                <w:rStyle w:val="Hyperlink"/>
                <w:noProof/>
              </w:rPr>
              <w:t>3.2</w:t>
            </w:r>
            <w:r w:rsidRPr="00D443FD">
              <w:rPr>
                <w:rFonts w:asciiTheme="minorHAnsi" w:eastAsiaTheme="minorEastAsia" w:hAnsiTheme="minorHAnsi" w:cstheme="minorBidi"/>
                <w:noProof/>
                <w:kern w:val="2"/>
                <w:lang w:eastAsia="ms-MY"/>
                <w14:ligatures w14:val="standardContextual"/>
              </w:rPr>
              <w:tab/>
            </w:r>
            <w:r w:rsidRPr="00D443FD">
              <w:rPr>
                <w:rStyle w:val="Hyperlink"/>
                <w:noProof/>
              </w:rPr>
              <w:t>ISO/IEC JTC1</w:t>
            </w:r>
            <w:r w:rsidRPr="00D443FD">
              <w:rPr>
                <w:noProof/>
                <w:webHidden/>
              </w:rPr>
              <w:tab/>
            </w:r>
            <w:r w:rsidRPr="00D443FD">
              <w:rPr>
                <w:noProof/>
                <w:webHidden/>
              </w:rPr>
              <w:fldChar w:fldCharType="begin"/>
            </w:r>
            <w:r w:rsidRPr="00D443FD">
              <w:rPr>
                <w:noProof/>
                <w:webHidden/>
              </w:rPr>
              <w:instrText xml:space="preserve"> PAGEREF _Toc227671128 \h </w:instrText>
            </w:r>
            <w:r w:rsidRPr="00D443FD">
              <w:rPr>
                <w:noProof/>
                <w:webHidden/>
              </w:rPr>
            </w:r>
            <w:r w:rsidRPr="00D443FD">
              <w:rPr>
                <w:noProof/>
                <w:webHidden/>
              </w:rPr>
              <w:fldChar w:fldCharType="separate"/>
            </w:r>
            <w:r w:rsidR="00EC208E">
              <w:rPr>
                <w:noProof/>
                <w:webHidden/>
              </w:rPr>
              <w:t>4</w:t>
            </w:r>
            <w:r w:rsidRPr="00D443FD">
              <w:rPr>
                <w:noProof/>
                <w:webHidden/>
              </w:rPr>
              <w:fldChar w:fldCharType="end"/>
            </w:r>
          </w:hyperlink>
        </w:p>
        <w:p w14:paraId="72501144" w14:textId="4CBE326A" w:rsidR="004C3E71" w:rsidRPr="00D443FD" w:rsidRDefault="004C3E71" w:rsidP="0044149B">
          <w:pPr>
            <w:pStyle w:val="TOC2"/>
            <w:spacing w:line="276" w:lineRule="auto"/>
            <w:ind w:left="426"/>
            <w:rPr>
              <w:rFonts w:asciiTheme="minorHAnsi" w:eastAsiaTheme="minorEastAsia" w:hAnsiTheme="minorHAnsi" w:cstheme="minorBidi"/>
              <w:noProof/>
              <w:kern w:val="2"/>
              <w:lang w:eastAsia="ms-MY"/>
              <w14:ligatures w14:val="standardContextual"/>
            </w:rPr>
          </w:pPr>
          <w:hyperlink w:anchor="_Toc227671129" w:history="1">
            <w:r w:rsidRPr="00D443FD">
              <w:rPr>
                <w:rStyle w:val="Hyperlink"/>
                <w:noProof/>
              </w:rPr>
              <w:t>3.3</w:t>
            </w:r>
            <w:r w:rsidRPr="00D443FD">
              <w:rPr>
                <w:rFonts w:asciiTheme="minorHAnsi" w:eastAsiaTheme="minorEastAsia" w:hAnsiTheme="minorHAnsi" w:cstheme="minorBidi"/>
                <w:noProof/>
                <w:kern w:val="2"/>
                <w:lang w:eastAsia="ms-MY"/>
                <w14:ligatures w14:val="standardContextual"/>
              </w:rPr>
              <w:tab/>
            </w:r>
            <w:r w:rsidRPr="00D443FD">
              <w:rPr>
                <w:rStyle w:val="Hyperlink"/>
                <w:noProof/>
              </w:rPr>
              <w:t>ETSI</w:t>
            </w:r>
            <w:r w:rsidRPr="00D443FD">
              <w:rPr>
                <w:noProof/>
                <w:webHidden/>
              </w:rPr>
              <w:tab/>
            </w:r>
            <w:r w:rsidRPr="00D443FD">
              <w:rPr>
                <w:noProof/>
                <w:webHidden/>
              </w:rPr>
              <w:fldChar w:fldCharType="begin"/>
            </w:r>
            <w:r w:rsidRPr="00D443FD">
              <w:rPr>
                <w:noProof/>
                <w:webHidden/>
              </w:rPr>
              <w:instrText xml:space="preserve"> PAGEREF _Toc227671129 \h </w:instrText>
            </w:r>
            <w:r w:rsidRPr="00D443FD">
              <w:rPr>
                <w:noProof/>
                <w:webHidden/>
              </w:rPr>
            </w:r>
            <w:r w:rsidRPr="00D443FD">
              <w:rPr>
                <w:noProof/>
                <w:webHidden/>
              </w:rPr>
              <w:fldChar w:fldCharType="separate"/>
            </w:r>
            <w:r w:rsidR="00EC208E">
              <w:rPr>
                <w:noProof/>
                <w:webHidden/>
              </w:rPr>
              <w:t>5</w:t>
            </w:r>
            <w:r w:rsidRPr="00D443FD">
              <w:rPr>
                <w:noProof/>
                <w:webHidden/>
              </w:rPr>
              <w:fldChar w:fldCharType="end"/>
            </w:r>
          </w:hyperlink>
        </w:p>
        <w:p w14:paraId="04B35179" w14:textId="22754B6A" w:rsidR="004C3E71" w:rsidRPr="00D443FD" w:rsidRDefault="004C3E71" w:rsidP="0044149B">
          <w:pPr>
            <w:pStyle w:val="TOC2"/>
            <w:spacing w:line="276" w:lineRule="auto"/>
            <w:ind w:left="426"/>
            <w:rPr>
              <w:rFonts w:asciiTheme="minorHAnsi" w:eastAsiaTheme="minorEastAsia" w:hAnsiTheme="minorHAnsi" w:cstheme="minorBidi"/>
              <w:noProof/>
              <w:kern w:val="2"/>
              <w:lang w:eastAsia="ms-MY"/>
              <w14:ligatures w14:val="standardContextual"/>
            </w:rPr>
          </w:pPr>
          <w:hyperlink w:anchor="_Toc227671130" w:history="1">
            <w:r w:rsidRPr="00D443FD">
              <w:rPr>
                <w:rStyle w:val="Hyperlink"/>
                <w:noProof/>
              </w:rPr>
              <w:t>3.4</w:t>
            </w:r>
            <w:r w:rsidRPr="00D443FD">
              <w:rPr>
                <w:rFonts w:asciiTheme="minorHAnsi" w:eastAsiaTheme="minorEastAsia" w:hAnsiTheme="minorHAnsi" w:cstheme="minorBidi"/>
                <w:noProof/>
                <w:kern w:val="2"/>
                <w:lang w:eastAsia="ms-MY"/>
                <w14:ligatures w14:val="standardContextual"/>
              </w:rPr>
              <w:tab/>
            </w:r>
            <w:r w:rsidRPr="00D443FD">
              <w:rPr>
                <w:rStyle w:val="Hyperlink"/>
                <w:noProof/>
              </w:rPr>
              <w:t>ANSI/TIA</w:t>
            </w:r>
            <w:r w:rsidRPr="00D443FD">
              <w:rPr>
                <w:noProof/>
                <w:webHidden/>
              </w:rPr>
              <w:tab/>
            </w:r>
            <w:r w:rsidRPr="00D443FD">
              <w:rPr>
                <w:noProof/>
                <w:webHidden/>
              </w:rPr>
              <w:fldChar w:fldCharType="begin"/>
            </w:r>
            <w:r w:rsidRPr="00D443FD">
              <w:rPr>
                <w:noProof/>
                <w:webHidden/>
              </w:rPr>
              <w:instrText xml:space="preserve"> PAGEREF _Toc227671130 \h </w:instrText>
            </w:r>
            <w:r w:rsidRPr="00D443FD">
              <w:rPr>
                <w:noProof/>
                <w:webHidden/>
              </w:rPr>
            </w:r>
            <w:r w:rsidRPr="00D443FD">
              <w:rPr>
                <w:noProof/>
                <w:webHidden/>
              </w:rPr>
              <w:fldChar w:fldCharType="separate"/>
            </w:r>
            <w:r w:rsidR="00EC208E">
              <w:rPr>
                <w:noProof/>
                <w:webHidden/>
              </w:rPr>
              <w:t>6</w:t>
            </w:r>
            <w:r w:rsidRPr="00D443FD">
              <w:rPr>
                <w:noProof/>
                <w:webHidden/>
              </w:rPr>
              <w:fldChar w:fldCharType="end"/>
            </w:r>
          </w:hyperlink>
        </w:p>
        <w:p w14:paraId="6E49347E" w14:textId="657ED4C7" w:rsidR="004C3E71" w:rsidRPr="00D443FD" w:rsidRDefault="004C3E71" w:rsidP="0044149B">
          <w:pPr>
            <w:pStyle w:val="TOC2"/>
            <w:spacing w:line="276" w:lineRule="auto"/>
            <w:ind w:left="426"/>
            <w:rPr>
              <w:rFonts w:asciiTheme="minorHAnsi" w:eastAsiaTheme="minorEastAsia" w:hAnsiTheme="minorHAnsi" w:cstheme="minorBidi"/>
              <w:noProof/>
              <w:kern w:val="2"/>
              <w:lang w:eastAsia="ms-MY"/>
              <w14:ligatures w14:val="standardContextual"/>
            </w:rPr>
          </w:pPr>
          <w:hyperlink w:anchor="_Toc227671131" w:history="1">
            <w:r w:rsidRPr="00D443FD">
              <w:rPr>
                <w:rStyle w:val="Hyperlink"/>
                <w:noProof/>
              </w:rPr>
              <w:t>3.5</w:t>
            </w:r>
            <w:r w:rsidRPr="00D443FD">
              <w:rPr>
                <w:rFonts w:asciiTheme="minorHAnsi" w:eastAsiaTheme="minorEastAsia" w:hAnsiTheme="minorHAnsi" w:cstheme="minorBidi"/>
                <w:noProof/>
                <w:kern w:val="2"/>
                <w:lang w:eastAsia="ms-MY"/>
                <w14:ligatures w14:val="standardContextual"/>
              </w:rPr>
              <w:tab/>
            </w:r>
            <w:r w:rsidRPr="00D443FD">
              <w:rPr>
                <w:rStyle w:val="Hyperlink"/>
                <w:noProof/>
              </w:rPr>
              <w:t>LEED</w:t>
            </w:r>
            <w:r w:rsidRPr="00D443FD">
              <w:rPr>
                <w:noProof/>
                <w:webHidden/>
              </w:rPr>
              <w:tab/>
            </w:r>
            <w:r w:rsidRPr="00D443FD">
              <w:rPr>
                <w:noProof/>
                <w:webHidden/>
              </w:rPr>
              <w:fldChar w:fldCharType="begin"/>
            </w:r>
            <w:r w:rsidRPr="00D443FD">
              <w:rPr>
                <w:noProof/>
                <w:webHidden/>
              </w:rPr>
              <w:instrText xml:space="preserve"> PAGEREF _Toc227671131 \h </w:instrText>
            </w:r>
            <w:r w:rsidRPr="00D443FD">
              <w:rPr>
                <w:noProof/>
                <w:webHidden/>
              </w:rPr>
            </w:r>
            <w:r w:rsidRPr="00D443FD">
              <w:rPr>
                <w:noProof/>
                <w:webHidden/>
              </w:rPr>
              <w:fldChar w:fldCharType="separate"/>
            </w:r>
            <w:r w:rsidR="00EC208E">
              <w:rPr>
                <w:noProof/>
                <w:webHidden/>
              </w:rPr>
              <w:t>6</w:t>
            </w:r>
            <w:r w:rsidRPr="00D443FD">
              <w:rPr>
                <w:noProof/>
                <w:webHidden/>
              </w:rPr>
              <w:fldChar w:fldCharType="end"/>
            </w:r>
          </w:hyperlink>
        </w:p>
        <w:p w14:paraId="096FC60E" w14:textId="3E302DC7" w:rsidR="004C3E71" w:rsidRPr="00D443FD" w:rsidRDefault="004C3E71" w:rsidP="0044149B">
          <w:pPr>
            <w:pStyle w:val="TOC2"/>
            <w:spacing w:line="276" w:lineRule="auto"/>
            <w:ind w:left="426"/>
            <w:rPr>
              <w:rFonts w:asciiTheme="minorHAnsi" w:eastAsiaTheme="minorEastAsia" w:hAnsiTheme="minorHAnsi" w:cstheme="minorBidi"/>
              <w:noProof/>
              <w:kern w:val="2"/>
              <w:lang w:eastAsia="ms-MY"/>
              <w14:ligatures w14:val="standardContextual"/>
            </w:rPr>
          </w:pPr>
          <w:hyperlink w:anchor="_Toc227671132" w:history="1">
            <w:r w:rsidRPr="00D443FD">
              <w:rPr>
                <w:rStyle w:val="Hyperlink"/>
                <w:noProof/>
              </w:rPr>
              <w:t>3.6</w:t>
            </w:r>
            <w:r w:rsidRPr="00D443FD">
              <w:rPr>
                <w:rFonts w:asciiTheme="minorHAnsi" w:eastAsiaTheme="minorEastAsia" w:hAnsiTheme="minorHAnsi" w:cstheme="minorBidi"/>
                <w:noProof/>
                <w:kern w:val="2"/>
                <w:lang w:eastAsia="ms-MY"/>
                <w14:ligatures w14:val="standardContextual"/>
              </w:rPr>
              <w:tab/>
            </w:r>
            <w:r w:rsidRPr="00D443FD">
              <w:rPr>
                <w:rStyle w:val="Hyperlink"/>
                <w:noProof/>
              </w:rPr>
              <w:t>The Green Grid</w:t>
            </w:r>
            <w:r w:rsidRPr="00D443FD">
              <w:rPr>
                <w:noProof/>
                <w:webHidden/>
              </w:rPr>
              <w:tab/>
            </w:r>
            <w:r w:rsidRPr="00D443FD">
              <w:rPr>
                <w:noProof/>
                <w:webHidden/>
              </w:rPr>
              <w:fldChar w:fldCharType="begin"/>
            </w:r>
            <w:r w:rsidRPr="00D443FD">
              <w:rPr>
                <w:noProof/>
                <w:webHidden/>
              </w:rPr>
              <w:instrText xml:space="preserve"> PAGEREF _Toc227671132 \h </w:instrText>
            </w:r>
            <w:r w:rsidRPr="00D443FD">
              <w:rPr>
                <w:noProof/>
                <w:webHidden/>
              </w:rPr>
            </w:r>
            <w:r w:rsidRPr="00D443FD">
              <w:rPr>
                <w:noProof/>
                <w:webHidden/>
              </w:rPr>
              <w:fldChar w:fldCharType="separate"/>
            </w:r>
            <w:r w:rsidR="00EC208E">
              <w:rPr>
                <w:noProof/>
                <w:webHidden/>
              </w:rPr>
              <w:t>6</w:t>
            </w:r>
            <w:r w:rsidRPr="00D443FD">
              <w:rPr>
                <w:noProof/>
                <w:webHidden/>
              </w:rPr>
              <w:fldChar w:fldCharType="end"/>
            </w:r>
          </w:hyperlink>
        </w:p>
        <w:p w14:paraId="200DB95D" w14:textId="2CCFA949" w:rsidR="004C3E71" w:rsidRPr="00D443FD" w:rsidRDefault="004C3E71" w:rsidP="0044149B">
          <w:pPr>
            <w:pStyle w:val="TOC2"/>
            <w:spacing w:line="276" w:lineRule="auto"/>
            <w:ind w:left="426"/>
            <w:rPr>
              <w:rFonts w:asciiTheme="minorHAnsi" w:eastAsiaTheme="minorEastAsia" w:hAnsiTheme="minorHAnsi" w:cstheme="minorBidi"/>
              <w:noProof/>
              <w:kern w:val="2"/>
              <w:lang w:eastAsia="ms-MY"/>
              <w14:ligatures w14:val="standardContextual"/>
            </w:rPr>
          </w:pPr>
          <w:hyperlink w:anchor="_Toc227671133" w:history="1">
            <w:r w:rsidRPr="00D443FD">
              <w:rPr>
                <w:rStyle w:val="Hyperlink"/>
                <w:noProof/>
              </w:rPr>
              <w:t>3.7</w:t>
            </w:r>
            <w:r w:rsidRPr="00D443FD">
              <w:rPr>
                <w:rFonts w:asciiTheme="minorHAnsi" w:eastAsiaTheme="minorEastAsia" w:hAnsiTheme="minorHAnsi" w:cstheme="minorBidi"/>
                <w:noProof/>
                <w:kern w:val="2"/>
                <w:lang w:eastAsia="ms-MY"/>
                <w14:ligatures w14:val="standardContextual"/>
              </w:rPr>
              <w:tab/>
            </w:r>
            <w:r w:rsidRPr="00D443FD">
              <w:rPr>
                <w:rStyle w:val="Hyperlink"/>
                <w:noProof/>
              </w:rPr>
              <w:t>Uptime Institute</w:t>
            </w:r>
            <w:r w:rsidRPr="00D443FD">
              <w:rPr>
                <w:noProof/>
                <w:webHidden/>
              </w:rPr>
              <w:tab/>
            </w:r>
            <w:r w:rsidRPr="00D443FD">
              <w:rPr>
                <w:noProof/>
                <w:webHidden/>
              </w:rPr>
              <w:fldChar w:fldCharType="begin"/>
            </w:r>
            <w:r w:rsidRPr="00D443FD">
              <w:rPr>
                <w:noProof/>
                <w:webHidden/>
              </w:rPr>
              <w:instrText xml:space="preserve"> PAGEREF _Toc227671133 \h </w:instrText>
            </w:r>
            <w:r w:rsidRPr="00D443FD">
              <w:rPr>
                <w:noProof/>
                <w:webHidden/>
              </w:rPr>
            </w:r>
            <w:r w:rsidRPr="00D443FD">
              <w:rPr>
                <w:noProof/>
                <w:webHidden/>
              </w:rPr>
              <w:fldChar w:fldCharType="separate"/>
            </w:r>
            <w:r w:rsidR="00EC208E">
              <w:rPr>
                <w:noProof/>
                <w:webHidden/>
              </w:rPr>
              <w:t>7</w:t>
            </w:r>
            <w:r w:rsidRPr="00D443FD">
              <w:rPr>
                <w:noProof/>
                <w:webHidden/>
              </w:rPr>
              <w:fldChar w:fldCharType="end"/>
            </w:r>
          </w:hyperlink>
        </w:p>
        <w:p w14:paraId="498CFA0E" w14:textId="335FDFCF" w:rsidR="004C3E71" w:rsidRPr="00D443FD" w:rsidRDefault="004C3E71" w:rsidP="0044149B">
          <w:pPr>
            <w:pStyle w:val="TOC1"/>
            <w:spacing w:line="276" w:lineRule="auto"/>
            <w:ind w:left="426" w:hanging="426"/>
            <w:rPr>
              <w:rFonts w:asciiTheme="minorHAnsi" w:eastAsiaTheme="minorEastAsia" w:hAnsiTheme="minorHAnsi" w:cstheme="minorBidi"/>
              <w:noProof/>
              <w:kern w:val="2"/>
              <w:lang w:eastAsia="ms-MY"/>
              <w14:ligatures w14:val="standardContextual"/>
            </w:rPr>
          </w:pPr>
          <w:hyperlink w:anchor="_Toc227671134" w:history="1">
            <w:r w:rsidRPr="00D443FD">
              <w:rPr>
                <w:rStyle w:val="Hyperlink"/>
                <w:noProof/>
              </w:rPr>
              <w:t>4</w:t>
            </w:r>
            <w:r w:rsidRPr="00D443FD">
              <w:rPr>
                <w:rFonts w:asciiTheme="minorHAnsi" w:eastAsiaTheme="minorEastAsia" w:hAnsiTheme="minorHAnsi" w:cstheme="minorBidi"/>
                <w:noProof/>
                <w:kern w:val="2"/>
                <w:lang w:eastAsia="ms-MY"/>
                <w14:ligatures w14:val="standardContextual"/>
              </w:rPr>
              <w:tab/>
            </w:r>
            <w:r w:rsidRPr="00D443FD">
              <w:rPr>
                <w:rStyle w:val="Hyperlink"/>
                <w:noProof/>
              </w:rPr>
              <w:t>National Policies, Laws, Regulations and Management Systems of Member Countries  and Example Initiative</w:t>
            </w:r>
            <w:r w:rsidRPr="00D443FD">
              <w:rPr>
                <w:noProof/>
                <w:webHidden/>
              </w:rPr>
              <w:tab/>
            </w:r>
            <w:r w:rsidRPr="00D443FD">
              <w:rPr>
                <w:noProof/>
                <w:webHidden/>
              </w:rPr>
              <w:fldChar w:fldCharType="begin"/>
            </w:r>
            <w:r w:rsidRPr="00D443FD">
              <w:rPr>
                <w:noProof/>
                <w:webHidden/>
              </w:rPr>
              <w:instrText xml:space="preserve"> PAGEREF _Toc227671134 \h </w:instrText>
            </w:r>
            <w:r w:rsidRPr="00D443FD">
              <w:rPr>
                <w:noProof/>
                <w:webHidden/>
              </w:rPr>
            </w:r>
            <w:r w:rsidRPr="00D443FD">
              <w:rPr>
                <w:noProof/>
                <w:webHidden/>
              </w:rPr>
              <w:fldChar w:fldCharType="separate"/>
            </w:r>
            <w:r w:rsidR="00EC208E">
              <w:rPr>
                <w:noProof/>
                <w:webHidden/>
              </w:rPr>
              <w:t>8</w:t>
            </w:r>
            <w:r w:rsidRPr="00D443FD">
              <w:rPr>
                <w:noProof/>
                <w:webHidden/>
              </w:rPr>
              <w:fldChar w:fldCharType="end"/>
            </w:r>
          </w:hyperlink>
        </w:p>
        <w:p w14:paraId="4061B9B0" w14:textId="029BAF33" w:rsidR="004C3E71" w:rsidRPr="00D443FD" w:rsidRDefault="004C3E71" w:rsidP="0044149B">
          <w:pPr>
            <w:pStyle w:val="TOC2"/>
            <w:spacing w:line="276" w:lineRule="auto"/>
            <w:ind w:left="426"/>
            <w:rPr>
              <w:rFonts w:asciiTheme="minorHAnsi" w:eastAsiaTheme="minorEastAsia" w:hAnsiTheme="minorHAnsi" w:cstheme="minorBidi"/>
              <w:noProof/>
              <w:kern w:val="2"/>
              <w:lang w:eastAsia="ms-MY"/>
              <w14:ligatures w14:val="standardContextual"/>
            </w:rPr>
          </w:pPr>
          <w:hyperlink w:anchor="_Toc227671135" w:history="1">
            <w:r w:rsidRPr="00D443FD">
              <w:rPr>
                <w:rStyle w:val="Hyperlink"/>
                <w:noProof/>
              </w:rPr>
              <w:t>4.1</w:t>
            </w:r>
            <w:r w:rsidRPr="00D443FD">
              <w:rPr>
                <w:rFonts w:asciiTheme="minorHAnsi" w:eastAsiaTheme="minorEastAsia" w:hAnsiTheme="minorHAnsi" w:cstheme="minorBidi"/>
                <w:noProof/>
                <w:kern w:val="2"/>
                <w:lang w:eastAsia="ms-MY"/>
                <w14:ligatures w14:val="standardContextual"/>
              </w:rPr>
              <w:tab/>
            </w:r>
            <w:r w:rsidRPr="00D443FD">
              <w:rPr>
                <w:rStyle w:val="Hyperlink"/>
                <w:noProof/>
              </w:rPr>
              <w:t>Malaysia</w:t>
            </w:r>
            <w:r w:rsidRPr="00D443FD">
              <w:rPr>
                <w:noProof/>
                <w:webHidden/>
              </w:rPr>
              <w:tab/>
            </w:r>
            <w:r w:rsidRPr="00D443FD">
              <w:rPr>
                <w:noProof/>
                <w:webHidden/>
              </w:rPr>
              <w:fldChar w:fldCharType="begin"/>
            </w:r>
            <w:r w:rsidRPr="00D443FD">
              <w:rPr>
                <w:noProof/>
                <w:webHidden/>
              </w:rPr>
              <w:instrText xml:space="preserve"> PAGEREF _Toc227671135 \h </w:instrText>
            </w:r>
            <w:r w:rsidRPr="00D443FD">
              <w:rPr>
                <w:noProof/>
                <w:webHidden/>
              </w:rPr>
            </w:r>
            <w:r w:rsidRPr="00D443FD">
              <w:rPr>
                <w:noProof/>
                <w:webHidden/>
              </w:rPr>
              <w:fldChar w:fldCharType="separate"/>
            </w:r>
            <w:r w:rsidR="00EC208E">
              <w:rPr>
                <w:noProof/>
                <w:webHidden/>
              </w:rPr>
              <w:t>8</w:t>
            </w:r>
            <w:r w:rsidRPr="00D443FD">
              <w:rPr>
                <w:noProof/>
                <w:webHidden/>
              </w:rPr>
              <w:fldChar w:fldCharType="end"/>
            </w:r>
          </w:hyperlink>
        </w:p>
        <w:p w14:paraId="001D5D2C" w14:textId="1270F4E5" w:rsidR="004C3E71" w:rsidRPr="00D443FD" w:rsidRDefault="004C3E71" w:rsidP="0044149B">
          <w:pPr>
            <w:pStyle w:val="TOC3"/>
            <w:tabs>
              <w:tab w:val="clear" w:pos="1320"/>
              <w:tab w:val="left" w:pos="1701"/>
            </w:tabs>
            <w:spacing w:after="0" w:line="276" w:lineRule="auto"/>
            <w:ind w:left="993"/>
            <w:rPr>
              <w:rFonts w:asciiTheme="minorHAnsi" w:eastAsiaTheme="minorEastAsia" w:hAnsiTheme="minorHAnsi" w:cstheme="minorBidi"/>
              <w:noProof/>
              <w:kern w:val="2"/>
              <w:lang w:eastAsia="ms-MY"/>
              <w14:ligatures w14:val="standardContextual"/>
            </w:rPr>
          </w:pPr>
          <w:hyperlink w:anchor="_Toc227671136" w:history="1">
            <w:r w:rsidRPr="00D443FD">
              <w:rPr>
                <w:rStyle w:val="Hyperlink"/>
                <w:noProof/>
              </w:rPr>
              <w:t>4.1.1</w:t>
            </w:r>
            <w:r w:rsidRPr="00D443FD">
              <w:rPr>
                <w:rFonts w:asciiTheme="minorHAnsi" w:eastAsiaTheme="minorEastAsia" w:hAnsiTheme="minorHAnsi" w:cstheme="minorBidi"/>
                <w:noProof/>
                <w:kern w:val="2"/>
                <w:lang w:eastAsia="ms-MY"/>
                <w14:ligatures w14:val="standardContextual"/>
              </w:rPr>
              <w:tab/>
            </w:r>
            <w:r w:rsidRPr="00D443FD">
              <w:rPr>
                <w:rStyle w:val="Hyperlink"/>
                <w:noProof/>
              </w:rPr>
              <w:t>Historical Baseline: Study of the Carbon Footprint (2015)</w:t>
            </w:r>
            <w:r w:rsidRPr="00D443FD">
              <w:rPr>
                <w:noProof/>
                <w:webHidden/>
              </w:rPr>
              <w:tab/>
            </w:r>
            <w:r w:rsidRPr="00D443FD">
              <w:rPr>
                <w:noProof/>
                <w:webHidden/>
              </w:rPr>
              <w:fldChar w:fldCharType="begin"/>
            </w:r>
            <w:r w:rsidRPr="00D443FD">
              <w:rPr>
                <w:noProof/>
                <w:webHidden/>
              </w:rPr>
              <w:instrText xml:space="preserve"> PAGEREF _Toc227671136 \h </w:instrText>
            </w:r>
            <w:r w:rsidRPr="00D443FD">
              <w:rPr>
                <w:noProof/>
                <w:webHidden/>
              </w:rPr>
            </w:r>
            <w:r w:rsidRPr="00D443FD">
              <w:rPr>
                <w:noProof/>
                <w:webHidden/>
              </w:rPr>
              <w:fldChar w:fldCharType="separate"/>
            </w:r>
            <w:r w:rsidR="00EC208E">
              <w:rPr>
                <w:noProof/>
                <w:webHidden/>
              </w:rPr>
              <w:t>8</w:t>
            </w:r>
            <w:r w:rsidRPr="00D443FD">
              <w:rPr>
                <w:noProof/>
                <w:webHidden/>
              </w:rPr>
              <w:fldChar w:fldCharType="end"/>
            </w:r>
          </w:hyperlink>
        </w:p>
        <w:p w14:paraId="018C185C" w14:textId="1978E973" w:rsidR="004C3E71" w:rsidRPr="00D443FD" w:rsidRDefault="004C3E71" w:rsidP="0044149B">
          <w:pPr>
            <w:pStyle w:val="TOC3"/>
            <w:tabs>
              <w:tab w:val="clear" w:pos="1320"/>
              <w:tab w:val="left" w:pos="1701"/>
            </w:tabs>
            <w:spacing w:after="0" w:line="276" w:lineRule="auto"/>
            <w:ind w:left="993"/>
            <w:rPr>
              <w:rFonts w:asciiTheme="minorHAnsi" w:eastAsiaTheme="minorEastAsia" w:hAnsiTheme="minorHAnsi" w:cstheme="minorBidi"/>
              <w:noProof/>
              <w:kern w:val="2"/>
              <w:lang w:eastAsia="ms-MY"/>
              <w14:ligatures w14:val="standardContextual"/>
            </w:rPr>
          </w:pPr>
          <w:hyperlink w:anchor="_Toc227671137" w:history="1">
            <w:r w:rsidRPr="00D443FD">
              <w:rPr>
                <w:rStyle w:val="Hyperlink"/>
                <w:noProof/>
                <w:lang w:eastAsia="ko-KR"/>
              </w:rPr>
              <w:t>4.1.2</w:t>
            </w:r>
            <w:r w:rsidRPr="00D443FD">
              <w:rPr>
                <w:rFonts w:asciiTheme="minorHAnsi" w:eastAsiaTheme="minorEastAsia" w:hAnsiTheme="minorHAnsi" w:cstheme="minorBidi"/>
                <w:noProof/>
                <w:kern w:val="2"/>
                <w:lang w:eastAsia="ms-MY"/>
                <w14:ligatures w14:val="standardContextual"/>
              </w:rPr>
              <w:tab/>
            </w:r>
            <w:r w:rsidRPr="00D443FD">
              <w:rPr>
                <w:rStyle w:val="Hyperlink"/>
                <w:noProof/>
                <w:lang w:eastAsia="ko-KR"/>
              </w:rPr>
              <w:t>Technical Code for the Specification for Green Data Centres</w:t>
            </w:r>
            <w:r w:rsidRPr="00D443FD">
              <w:rPr>
                <w:noProof/>
                <w:webHidden/>
              </w:rPr>
              <w:tab/>
            </w:r>
            <w:r w:rsidRPr="00D443FD">
              <w:rPr>
                <w:noProof/>
                <w:webHidden/>
              </w:rPr>
              <w:fldChar w:fldCharType="begin"/>
            </w:r>
            <w:r w:rsidRPr="00D443FD">
              <w:rPr>
                <w:noProof/>
                <w:webHidden/>
              </w:rPr>
              <w:instrText xml:space="preserve"> PAGEREF _Toc227671137 \h </w:instrText>
            </w:r>
            <w:r w:rsidRPr="00D443FD">
              <w:rPr>
                <w:noProof/>
                <w:webHidden/>
              </w:rPr>
            </w:r>
            <w:r w:rsidRPr="00D443FD">
              <w:rPr>
                <w:noProof/>
                <w:webHidden/>
              </w:rPr>
              <w:fldChar w:fldCharType="separate"/>
            </w:r>
            <w:r w:rsidR="00EC208E">
              <w:rPr>
                <w:noProof/>
                <w:webHidden/>
              </w:rPr>
              <w:t>10</w:t>
            </w:r>
            <w:r w:rsidRPr="00D443FD">
              <w:rPr>
                <w:noProof/>
                <w:webHidden/>
              </w:rPr>
              <w:fldChar w:fldCharType="end"/>
            </w:r>
          </w:hyperlink>
        </w:p>
        <w:p w14:paraId="768F3DD0" w14:textId="76282E95" w:rsidR="004C3E71" w:rsidRPr="00D443FD" w:rsidRDefault="004C3E71" w:rsidP="0044149B">
          <w:pPr>
            <w:pStyle w:val="TOC3"/>
            <w:tabs>
              <w:tab w:val="clear" w:pos="1320"/>
              <w:tab w:val="left" w:pos="1701"/>
            </w:tabs>
            <w:spacing w:after="0" w:line="276" w:lineRule="auto"/>
            <w:ind w:left="993"/>
            <w:rPr>
              <w:rFonts w:asciiTheme="minorHAnsi" w:eastAsiaTheme="minorEastAsia" w:hAnsiTheme="minorHAnsi" w:cstheme="minorBidi"/>
              <w:noProof/>
              <w:kern w:val="2"/>
              <w:lang w:eastAsia="ms-MY"/>
              <w14:ligatures w14:val="standardContextual"/>
            </w:rPr>
          </w:pPr>
          <w:hyperlink w:anchor="_Toc227671138" w:history="1">
            <w:r w:rsidRPr="00D443FD">
              <w:rPr>
                <w:rStyle w:val="Hyperlink"/>
                <w:noProof/>
                <w:lang w:eastAsia="ko-KR"/>
              </w:rPr>
              <w:t>4.1.3</w:t>
            </w:r>
            <w:r w:rsidRPr="00D443FD">
              <w:rPr>
                <w:rFonts w:asciiTheme="minorHAnsi" w:eastAsiaTheme="minorEastAsia" w:hAnsiTheme="minorHAnsi" w:cstheme="minorBidi"/>
                <w:noProof/>
                <w:kern w:val="2"/>
                <w:lang w:eastAsia="ms-MY"/>
                <w14:ligatures w14:val="standardContextual"/>
              </w:rPr>
              <w:tab/>
            </w:r>
            <w:r w:rsidRPr="00D443FD">
              <w:rPr>
                <w:rStyle w:val="Hyperlink"/>
                <w:noProof/>
                <w:lang w:eastAsia="ko-KR"/>
              </w:rPr>
              <w:t>Malaysia</w:t>
            </w:r>
            <w:r w:rsidRPr="00D443FD">
              <w:rPr>
                <w:noProof/>
                <w:webHidden/>
              </w:rPr>
              <w:tab/>
            </w:r>
            <w:r w:rsidRPr="00D443FD">
              <w:rPr>
                <w:noProof/>
                <w:webHidden/>
              </w:rPr>
              <w:fldChar w:fldCharType="begin"/>
            </w:r>
            <w:r w:rsidRPr="00D443FD">
              <w:rPr>
                <w:noProof/>
                <w:webHidden/>
              </w:rPr>
              <w:instrText xml:space="preserve"> PAGEREF _Toc227671138 \h </w:instrText>
            </w:r>
            <w:r w:rsidRPr="00D443FD">
              <w:rPr>
                <w:noProof/>
                <w:webHidden/>
              </w:rPr>
            </w:r>
            <w:r w:rsidRPr="00D443FD">
              <w:rPr>
                <w:noProof/>
                <w:webHidden/>
              </w:rPr>
              <w:fldChar w:fldCharType="separate"/>
            </w:r>
            <w:r w:rsidR="00EC208E">
              <w:rPr>
                <w:noProof/>
                <w:webHidden/>
              </w:rPr>
              <w:t>10</w:t>
            </w:r>
            <w:r w:rsidRPr="00D443FD">
              <w:rPr>
                <w:noProof/>
                <w:webHidden/>
              </w:rPr>
              <w:fldChar w:fldCharType="end"/>
            </w:r>
          </w:hyperlink>
        </w:p>
        <w:p w14:paraId="70434C35" w14:textId="5C095345" w:rsidR="004C3E71" w:rsidRPr="00D443FD" w:rsidRDefault="004C3E71" w:rsidP="0044149B">
          <w:pPr>
            <w:pStyle w:val="TOC2"/>
            <w:spacing w:line="276" w:lineRule="auto"/>
            <w:ind w:left="426"/>
            <w:rPr>
              <w:rFonts w:asciiTheme="minorHAnsi" w:eastAsiaTheme="minorEastAsia" w:hAnsiTheme="minorHAnsi" w:cstheme="minorBidi"/>
              <w:noProof/>
              <w:kern w:val="2"/>
              <w:lang w:eastAsia="ms-MY"/>
              <w14:ligatures w14:val="standardContextual"/>
            </w:rPr>
          </w:pPr>
          <w:hyperlink w:anchor="_Toc227671139" w:history="1">
            <w:r w:rsidRPr="00D443FD">
              <w:rPr>
                <w:rStyle w:val="Hyperlink"/>
                <w:noProof/>
              </w:rPr>
              <w:t>4.2</w:t>
            </w:r>
            <w:r w:rsidRPr="00D443FD">
              <w:rPr>
                <w:rFonts w:asciiTheme="minorHAnsi" w:eastAsiaTheme="minorEastAsia" w:hAnsiTheme="minorHAnsi" w:cstheme="minorBidi"/>
                <w:noProof/>
                <w:kern w:val="2"/>
                <w:lang w:eastAsia="ms-MY"/>
                <w14:ligatures w14:val="standardContextual"/>
              </w:rPr>
              <w:tab/>
            </w:r>
            <w:r w:rsidRPr="00D443FD">
              <w:rPr>
                <w:rStyle w:val="Hyperlink"/>
                <w:noProof/>
              </w:rPr>
              <w:t>Bhutan</w:t>
            </w:r>
            <w:r w:rsidRPr="00D443FD">
              <w:rPr>
                <w:noProof/>
                <w:webHidden/>
              </w:rPr>
              <w:tab/>
            </w:r>
            <w:r w:rsidRPr="00D443FD">
              <w:rPr>
                <w:noProof/>
                <w:webHidden/>
              </w:rPr>
              <w:fldChar w:fldCharType="begin"/>
            </w:r>
            <w:r w:rsidRPr="00D443FD">
              <w:rPr>
                <w:noProof/>
                <w:webHidden/>
              </w:rPr>
              <w:instrText xml:space="preserve"> PAGEREF _Toc227671139 \h </w:instrText>
            </w:r>
            <w:r w:rsidRPr="00D443FD">
              <w:rPr>
                <w:noProof/>
                <w:webHidden/>
              </w:rPr>
            </w:r>
            <w:r w:rsidRPr="00D443FD">
              <w:rPr>
                <w:noProof/>
                <w:webHidden/>
              </w:rPr>
              <w:fldChar w:fldCharType="separate"/>
            </w:r>
            <w:r w:rsidR="00EC208E">
              <w:rPr>
                <w:noProof/>
                <w:webHidden/>
              </w:rPr>
              <w:t>11</w:t>
            </w:r>
            <w:r w:rsidRPr="00D443FD">
              <w:rPr>
                <w:noProof/>
                <w:webHidden/>
              </w:rPr>
              <w:fldChar w:fldCharType="end"/>
            </w:r>
          </w:hyperlink>
        </w:p>
        <w:p w14:paraId="60CF8536" w14:textId="7CB95321" w:rsidR="004C3E71" w:rsidRPr="00D443FD" w:rsidRDefault="004C3E71" w:rsidP="0044149B">
          <w:pPr>
            <w:pStyle w:val="TOC2"/>
            <w:spacing w:line="276" w:lineRule="auto"/>
            <w:ind w:left="426"/>
            <w:rPr>
              <w:rFonts w:asciiTheme="minorHAnsi" w:eastAsiaTheme="minorEastAsia" w:hAnsiTheme="minorHAnsi" w:cstheme="minorBidi"/>
              <w:noProof/>
              <w:kern w:val="2"/>
              <w:lang w:eastAsia="ms-MY"/>
              <w14:ligatures w14:val="standardContextual"/>
            </w:rPr>
          </w:pPr>
          <w:hyperlink w:anchor="_Toc227671140" w:history="1">
            <w:r w:rsidRPr="00D443FD">
              <w:rPr>
                <w:rStyle w:val="Hyperlink"/>
                <w:noProof/>
              </w:rPr>
              <w:t>4.3</w:t>
            </w:r>
            <w:r w:rsidRPr="00D443FD">
              <w:rPr>
                <w:rFonts w:asciiTheme="minorHAnsi" w:eastAsiaTheme="minorEastAsia" w:hAnsiTheme="minorHAnsi" w:cstheme="minorBidi"/>
                <w:noProof/>
                <w:kern w:val="2"/>
                <w:lang w:eastAsia="ms-MY"/>
                <w14:ligatures w14:val="standardContextual"/>
              </w:rPr>
              <w:tab/>
            </w:r>
            <w:r w:rsidRPr="00D443FD">
              <w:rPr>
                <w:rStyle w:val="Hyperlink"/>
                <w:noProof/>
              </w:rPr>
              <w:t>Sri Lanka</w:t>
            </w:r>
            <w:r w:rsidRPr="00D443FD">
              <w:rPr>
                <w:noProof/>
                <w:webHidden/>
              </w:rPr>
              <w:tab/>
            </w:r>
            <w:r w:rsidRPr="00D443FD">
              <w:rPr>
                <w:noProof/>
                <w:webHidden/>
              </w:rPr>
              <w:fldChar w:fldCharType="begin"/>
            </w:r>
            <w:r w:rsidRPr="00D443FD">
              <w:rPr>
                <w:noProof/>
                <w:webHidden/>
              </w:rPr>
              <w:instrText xml:space="preserve"> PAGEREF _Toc227671140 \h </w:instrText>
            </w:r>
            <w:r w:rsidRPr="00D443FD">
              <w:rPr>
                <w:noProof/>
                <w:webHidden/>
              </w:rPr>
            </w:r>
            <w:r w:rsidRPr="00D443FD">
              <w:rPr>
                <w:noProof/>
                <w:webHidden/>
              </w:rPr>
              <w:fldChar w:fldCharType="separate"/>
            </w:r>
            <w:r w:rsidR="00EC208E">
              <w:rPr>
                <w:noProof/>
                <w:webHidden/>
              </w:rPr>
              <w:t>11</w:t>
            </w:r>
            <w:r w:rsidRPr="00D443FD">
              <w:rPr>
                <w:noProof/>
                <w:webHidden/>
              </w:rPr>
              <w:fldChar w:fldCharType="end"/>
            </w:r>
          </w:hyperlink>
        </w:p>
        <w:p w14:paraId="1436617B" w14:textId="3E610C5C" w:rsidR="004C3E71" w:rsidRPr="00D443FD" w:rsidRDefault="004C3E71" w:rsidP="0044149B">
          <w:pPr>
            <w:pStyle w:val="TOC2"/>
            <w:spacing w:line="276" w:lineRule="auto"/>
            <w:ind w:left="426"/>
            <w:rPr>
              <w:rFonts w:asciiTheme="minorHAnsi" w:eastAsiaTheme="minorEastAsia" w:hAnsiTheme="minorHAnsi" w:cstheme="minorBidi"/>
              <w:noProof/>
              <w:kern w:val="2"/>
              <w:lang w:eastAsia="ms-MY"/>
              <w14:ligatures w14:val="standardContextual"/>
            </w:rPr>
          </w:pPr>
          <w:hyperlink w:anchor="_Toc227671141" w:history="1">
            <w:r w:rsidRPr="00D443FD">
              <w:rPr>
                <w:rStyle w:val="Hyperlink"/>
                <w:noProof/>
              </w:rPr>
              <w:t>4.4</w:t>
            </w:r>
            <w:r w:rsidRPr="00D443FD">
              <w:rPr>
                <w:rFonts w:asciiTheme="minorHAnsi" w:eastAsiaTheme="minorEastAsia" w:hAnsiTheme="minorHAnsi" w:cstheme="minorBidi"/>
                <w:noProof/>
                <w:kern w:val="2"/>
                <w:lang w:eastAsia="ms-MY"/>
                <w14:ligatures w14:val="standardContextual"/>
              </w:rPr>
              <w:tab/>
            </w:r>
            <w:r w:rsidRPr="00D443FD">
              <w:rPr>
                <w:rStyle w:val="Hyperlink"/>
                <w:noProof/>
              </w:rPr>
              <w:t>Myanmar</w:t>
            </w:r>
            <w:r w:rsidRPr="00D443FD">
              <w:rPr>
                <w:noProof/>
                <w:webHidden/>
              </w:rPr>
              <w:tab/>
            </w:r>
            <w:r w:rsidRPr="00D443FD">
              <w:rPr>
                <w:noProof/>
                <w:webHidden/>
              </w:rPr>
              <w:fldChar w:fldCharType="begin"/>
            </w:r>
            <w:r w:rsidRPr="00D443FD">
              <w:rPr>
                <w:noProof/>
                <w:webHidden/>
              </w:rPr>
              <w:instrText xml:space="preserve"> PAGEREF _Toc227671141 \h </w:instrText>
            </w:r>
            <w:r w:rsidRPr="00D443FD">
              <w:rPr>
                <w:noProof/>
                <w:webHidden/>
              </w:rPr>
            </w:r>
            <w:r w:rsidRPr="00D443FD">
              <w:rPr>
                <w:noProof/>
                <w:webHidden/>
              </w:rPr>
              <w:fldChar w:fldCharType="separate"/>
            </w:r>
            <w:r w:rsidR="00EC208E">
              <w:rPr>
                <w:noProof/>
                <w:webHidden/>
              </w:rPr>
              <w:t>11</w:t>
            </w:r>
            <w:r w:rsidRPr="00D443FD">
              <w:rPr>
                <w:noProof/>
                <w:webHidden/>
              </w:rPr>
              <w:fldChar w:fldCharType="end"/>
            </w:r>
          </w:hyperlink>
        </w:p>
        <w:p w14:paraId="05465EA4" w14:textId="2B19BD55" w:rsidR="004C3E71" w:rsidRPr="00D443FD" w:rsidRDefault="004C3E71" w:rsidP="0044149B">
          <w:pPr>
            <w:pStyle w:val="TOC2"/>
            <w:spacing w:line="276" w:lineRule="auto"/>
            <w:ind w:left="426"/>
            <w:rPr>
              <w:rFonts w:asciiTheme="minorHAnsi" w:eastAsiaTheme="minorEastAsia" w:hAnsiTheme="minorHAnsi" w:cstheme="minorBidi"/>
              <w:noProof/>
              <w:kern w:val="2"/>
              <w:lang w:eastAsia="ms-MY"/>
              <w14:ligatures w14:val="standardContextual"/>
            </w:rPr>
          </w:pPr>
          <w:hyperlink w:anchor="_Toc227671142" w:history="1">
            <w:r w:rsidRPr="00D443FD">
              <w:rPr>
                <w:rStyle w:val="Hyperlink"/>
                <w:noProof/>
              </w:rPr>
              <w:t>4.5</w:t>
            </w:r>
            <w:r w:rsidRPr="00D443FD">
              <w:rPr>
                <w:rFonts w:asciiTheme="minorHAnsi" w:eastAsiaTheme="minorEastAsia" w:hAnsiTheme="minorHAnsi" w:cstheme="minorBidi"/>
                <w:noProof/>
                <w:kern w:val="2"/>
                <w:lang w:eastAsia="ms-MY"/>
                <w14:ligatures w14:val="standardContextual"/>
              </w:rPr>
              <w:tab/>
            </w:r>
            <w:r w:rsidRPr="00D443FD">
              <w:rPr>
                <w:rStyle w:val="Hyperlink"/>
                <w:noProof/>
              </w:rPr>
              <w:t>Vietnam</w:t>
            </w:r>
            <w:r w:rsidRPr="00D443FD">
              <w:rPr>
                <w:noProof/>
                <w:webHidden/>
              </w:rPr>
              <w:tab/>
            </w:r>
            <w:r w:rsidRPr="00D443FD">
              <w:rPr>
                <w:noProof/>
                <w:webHidden/>
              </w:rPr>
              <w:fldChar w:fldCharType="begin"/>
            </w:r>
            <w:r w:rsidRPr="00D443FD">
              <w:rPr>
                <w:noProof/>
                <w:webHidden/>
              </w:rPr>
              <w:instrText xml:space="preserve"> PAGEREF _Toc227671142 \h </w:instrText>
            </w:r>
            <w:r w:rsidRPr="00D443FD">
              <w:rPr>
                <w:noProof/>
                <w:webHidden/>
              </w:rPr>
            </w:r>
            <w:r w:rsidRPr="00D443FD">
              <w:rPr>
                <w:noProof/>
                <w:webHidden/>
              </w:rPr>
              <w:fldChar w:fldCharType="separate"/>
            </w:r>
            <w:r w:rsidR="00EC208E">
              <w:rPr>
                <w:noProof/>
                <w:webHidden/>
              </w:rPr>
              <w:t>11</w:t>
            </w:r>
            <w:r w:rsidRPr="00D443FD">
              <w:rPr>
                <w:noProof/>
                <w:webHidden/>
              </w:rPr>
              <w:fldChar w:fldCharType="end"/>
            </w:r>
          </w:hyperlink>
        </w:p>
        <w:p w14:paraId="77A95A78" w14:textId="7E287D58" w:rsidR="004C3E71" w:rsidRPr="00D443FD" w:rsidRDefault="004C3E71" w:rsidP="0044149B">
          <w:pPr>
            <w:pStyle w:val="TOC2"/>
            <w:spacing w:line="276" w:lineRule="auto"/>
            <w:ind w:left="426"/>
            <w:rPr>
              <w:rFonts w:asciiTheme="minorHAnsi" w:eastAsiaTheme="minorEastAsia" w:hAnsiTheme="minorHAnsi" w:cstheme="minorBidi"/>
              <w:noProof/>
              <w:kern w:val="2"/>
              <w:lang w:eastAsia="ms-MY"/>
              <w14:ligatures w14:val="standardContextual"/>
            </w:rPr>
          </w:pPr>
          <w:hyperlink w:anchor="_Toc227671143" w:history="1">
            <w:r w:rsidRPr="00D443FD">
              <w:rPr>
                <w:rStyle w:val="Hyperlink"/>
                <w:noProof/>
              </w:rPr>
              <w:t>4.6</w:t>
            </w:r>
            <w:r w:rsidRPr="00D443FD">
              <w:rPr>
                <w:rFonts w:asciiTheme="minorHAnsi" w:eastAsiaTheme="minorEastAsia" w:hAnsiTheme="minorHAnsi" w:cstheme="minorBidi"/>
                <w:noProof/>
                <w:kern w:val="2"/>
                <w:lang w:eastAsia="ms-MY"/>
                <w14:ligatures w14:val="standardContextual"/>
              </w:rPr>
              <w:tab/>
            </w:r>
            <w:r w:rsidRPr="00D443FD">
              <w:rPr>
                <w:rStyle w:val="Hyperlink"/>
                <w:noProof/>
              </w:rPr>
              <w:t>Brunei</w:t>
            </w:r>
            <w:r w:rsidRPr="00D443FD">
              <w:rPr>
                <w:noProof/>
                <w:webHidden/>
              </w:rPr>
              <w:tab/>
            </w:r>
            <w:r w:rsidRPr="00D443FD">
              <w:rPr>
                <w:noProof/>
                <w:webHidden/>
              </w:rPr>
              <w:fldChar w:fldCharType="begin"/>
            </w:r>
            <w:r w:rsidRPr="00D443FD">
              <w:rPr>
                <w:noProof/>
                <w:webHidden/>
              </w:rPr>
              <w:instrText xml:space="preserve"> PAGEREF _Toc227671143 \h </w:instrText>
            </w:r>
            <w:r w:rsidRPr="00D443FD">
              <w:rPr>
                <w:noProof/>
                <w:webHidden/>
              </w:rPr>
            </w:r>
            <w:r w:rsidRPr="00D443FD">
              <w:rPr>
                <w:noProof/>
                <w:webHidden/>
              </w:rPr>
              <w:fldChar w:fldCharType="separate"/>
            </w:r>
            <w:r w:rsidR="00EC208E">
              <w:rPr>
                <w:noProof/>
                <w:webHidden/>
              </w:rPr>
              <w:t>12</w:t>
            </w:r>
            <w:r w:rsidRPr="00D443FD">
              <w:rPr>
                <w:noProof/>
                <w:webHidden/>
              </w:rPr>
              <w:fldChar w:fldCharType="end"/>
            </w:r>
          </w:hyperlink>
        </w:p>
        <w:p w14:paraId="3700A3D5" w14:textId="34020D84" w:rsidR="004C3E71" w:rsidRPr="00D443FD" w:rsidRDefault="004C3E71" w:rsidP="0044149B">
          <w:pPr>
            <w:pStyle w:val="TOC2"/>
            <w:spacing w:line="276" w:lineRule="auto"/>
            <w:ind w:left="426"/>
            <w:rPr>
              <w:rFonts w:asciiTheme="minorHAnsi" w:eastAsiaTheme="minorEastAsia" w:hAnsiTheme="minorHAnsi" w:cstheme="minorBidi"/>
              <w:noProof/>
              <w:kern w:val="2"/>
              <w:lang w:eastAsia="ms-MY"/>
              <w14:ligatures w14:val="standardContextual"/>
            </w:rPr>
          </w:pPr>
          <w:hyperlink w:anchor="_Toc227671144" w:history="1">
            <w:r w:rsidRPr="00D443FD">
              <w:rPr>
                <w:rStyle w:val="Hyperlink"/>
                <w:noProof/>
              </w:rPr>
              <w:t>4.7</w:t>
            </w:r>
            <w:r w:rsidRPr="00D443FD">
              <w:rPr>
                <w:rFonts w:asciiTheme="minorHAnsi" w:eastAsiaTheme="minorEastAsia" w:hAnsiTheme="minorHAnsi" w:cstheme="minorBidi"/>
                <w:noProof/>
                <w:kern w:val="2"/>
                <w:lang w:eastAsia="ms-MY"/>
                <w14:ligatures w14:val="standardContextual"/>
              </w:rPr>
              <w:tab/>
            </w:r>
            <w:r w:rsidRPr="00D443FD">
              <w:rPr>
                <w:rStyle w:val="Hyperlink"/>
                <w:noProof/>
              </w:rPr>
              <w:t>Indonesia</w:t>
            </w:r>
            <w:r w:rsidRPr="00D443FD">
              <w:rPr>
                <w:noProof/>
                <w:webHidden/>
              </w:rPr>
              <w:tab/>
            </w:r>
            <w:r w:rsidRPr="00D443FD">
              <w:rPr>
                <w:noProof/>
                <w:webHidden/>
              </w:rPr>
              <w:fldChar w:fldCharType="begin"/>
            </w:r>
            <w:r w:rsidRPr="00D443FD">
              <w:rPr>
                <w:noProof/>
                <w:webHidden/>
              </w:rPr>
              <w:instrText xml:space="preserve"> PAGEREF _Toc227671144 \h </w:instrText>
            </w:r>
            <w:r w:rsidRPr="00D443FD">
              <w:rPr>
                <w:noProof/>
                <w:webHidden/>
              </w:rPr>
            </w:r>
            <w:r w:rsidRPr="00D443FD">
              <w:rPr>
                <w:noProof/>
                <w:webHidden/>
              </w:rPr>
              <w:fldChar w:fldCharType="separate"/>
            </w:r>
            <w:r w:rsidR="00EC208E">
              <w:rPr>
                <w:noProof/>
                <w:webHidden/>
              </w:rPr>
              <w:t>12</w:t>
            </w:r>
            <w:r w:rsidRPr="00D443FD">
              <w:rPr>
                <w:noProof/>
                <w:webHidden/>
              </w:rPr>
              <w:fldChar w:fldCharType="end"/>
            </w:r>
          </w:hyperlink>
        </w:p>
        <w:p w14:paraId="2E99EE22" w14:textId="0938509C" w:rsidR="004C3E71" w:rsidRPr="00D443FD" w:rsidRDefault="004C3E71" w:rsidP="0044149B">
          <w:pPr>
            <w:pStyle w:val="TOC2"/>
            <w:spacing w:line="276" w:lineRule="auto"/>
            <w:ind w:left="426"/>
            <w:rPr>
              <w:rFonts w:asciiTheme="minorHAnsi" w:eastAsiaTheme="minorEastAsia" w:hAnsiTheme="minorHAnsi" w:cstheme="minorBidi"/>
              <w:noProof/>
              <w:kern w:val="2"/>
              <w:lang w:eastAsia="ms-MY"/>
              <w14:ligatures w14:val="standardContextual"/>
            </w:rPr>
          </w:pPr>
          <w:hyperlink w:anchor="_Toc227671145" w:history="1">
            <w:r w:rsidRPr="00D443FD">
              <w:rPr>
                <w:rStyle w:val="Hyperlink"/>
                <w:noProof/>
                <w:lang w:eastAsia="ko-KR"/>
              </w:rPr>
              <w:t>4.8</w:t>
            </w:r>
            <w:r w:rsidRPr="00D443FD">
              <w:rPr>
                <w:rFonts w:asciiTheme="minorHAnsi" w:eastAsiaTheme="minorEastAsia" w:hAnsiTheme="minorHAnsi" w:cstheme="minorBidi"/>
                <w:noProof/>
                <w:kern w:val="2"/>
                <w:lang w:eastAsia="ms-MY"/>
                <w14:ligatures w14:val="standardContextual"/>
              </w:rPr>
              <w:tab/>
            </w:r>
            <w:r w:rsidRPr="00D443FD">
              <w:rPr>
                <w:rStyle w:val="Hyperlink"/>
                <w:noProof/>
                <w:lang w:eastAsia="ko-KR"/>
              </w:rPr>
              <w:t>Japan</w:t>
            </w:r>
            <w:r w:rsidRPr="00D443FD">
              <w:rPr>
                <w:noProof/>
                <w:webHidden/>
              </w:rPr>
              <w:tab/>
            </w:r>
            <w:r w:rsidRPr="00D443FD">
              <w:rPr>
                <w:noProof/>
                <w:webHidden/>
              </w:rPr>
              <w:fldChar w:fldCharType="begin"/>
            </w:r>
            <w:r w:rsidRPr="00D443FD">
              <w:rPr>
                <w:noProof/>
                <w:webHidden/>
              </w:rPr>
              <w:instrText xml:space="preserve"> PAGEREF _Toc227671145 \h </w:instrText>
            </w:r>
            <w:r w:rsidRPr="00D443FD">
              <w:rPr>
                <w:noProof/>
                <w:webHidden/>
              </w:rPr>
            </w:r>
            <w:r w:rsidRPr="00D443FD">
              <w:rPr>
                <w:noProof/>
                <w:webHidden/>
              </w:rPr>
              <w:fldChar w:fldCharType="separate"/>
            </w:r>
            <w:r w:rsidR="00EC208E">
              <w:rPr>
                <w:noProof/>
                <w:webHidden/>
              </w:rPr>
              <w:t>13</w:t>
            </w:r>
            <w:r w:rsidRPr="00D443FD">
              <w:rPr>
                <w:noProof/>
                <w:webHidden/>
              </w:rPr>
              <w:fldChar w:fldCharType="end"/>
            </w:r>
          </w:hyperlink>
        </w:p>
        <w:p w14:paraId="62515A54" w14:textId="48EED297" w:rsidR="004C3E71" w:rsidRPr="00D443FD" w:rsidRDefault="004C3E71" w:rsidP="0044149B">
          <w:pPr>
            <w:pStyle w:val="TOC1"/>
            <w:spacing w:line="276" w:lineRule="auto"/>
            <w:rPr>
              <w:rFonts w:asciiTheme="minorHAnsi" w:eastAsiaTheme="minorEastAsia" w:hAnsiTheme="minorHAnsi" w:cstheme="minorBidi"/>
              <w:noProof/>
              <w:kern w:val="2"/>
              <w:lang w:eastAsia="ms-MY"/>
              <w14:ligatures w14:val="standardContextual"/>
            </w:rPr>
          </w:pPr>
          <w:hyperlink w:anchor="_Toc227671146" w:history="1">
            <w:r w:rsidRPr="00D443FD">
              <w:rPr>
                <w:rStyle w:val="Hyperlink"/>
                <w:noProof/>
                <w:lang w:eastAsia="ko-KR"/>
              </w:rPr>
              <w:t>5</w:t>
            </w:r>
            <w:r w:rsidRPr="00D443FD">
              <w:rPr>
                <w:rFonts w:asciiTheme="minorHAnsi" w:eastAsiaTheme="minorEastAsia" w:hAnsiTheme="minorHAnsi" w:cstheme="minorBidi"/>
                <w:noProof/>
                <w:kern w:val="2"/>
                <w:lang w:eastAsia="ms-MY"/>
                <w14:ligatures w14:val="standardContextual"/>
              </w:rPr>
              <w:tab/>
            </w:r>
            <w:r w:rsidRPr="00D443FD">
              <w:rPr>
                <w:rStyle w:val="Hyperlink"/>
                <w:noProof/>
              </w:rPr>
              <w:t>Analysis</w:t>
            </w:r>
            <w:r w:rsidRPr="00D443FD">
              <w:rPr>
                <w:rStyle w:val="Hyperlink"/>
                <w:noProof/>
                <w:lang w:eastAsia="ko-KR"/>
              </w:rPr>
              <w:t xml:space="preserve"> of Further Study</w:t>
            </w:r>
            <w:r w:rsidRPr="00D443FD">
              <w:rPr>
                <w:noProof/>
                <w:webHidden/>
              </w:rPr>
              <w:tab/>
            </w:r>
            <w:r w:rsidRPr="00D443FD">
              <w:rPr>
                <w:noProof/>
                <w:webHidden/>
              </w:rPr>
              <w:fldChar w:fldCharType="begin"/>
            </w:r>
            <w:r w:rsidRPr="00D443FD">
              <w:rPr>
                <w:noProof/>
                <w:webHidden/>
              </w:rPr>
              <w:instrText xml:space="preserve"> PAGEREF _Toc227671146 \h </w:instrText>
            </w:r>
            <w:r w:rsidRPr="00D443FD">
              <w:rPr>
                <w:noProof/>
                <w:webHidden/>
              </w:rPr>
            </w:r>
            <w:r w:rsidRPr="00D443FD">
              <w:rPr>
                <w:noProof/>
                <w:webHidden/>
              </w:rPr>
              <w:fldChar w:fldCharType="separate"/>
            </w:r>
            <w:r w:rsidR="00EC208E">
              <w:rPr>
                <w:noProof/>
                <w:webHidden/>
              </w:rPr>
              <w:t>13</w:t>
            </w:r>
            <w:r w:rsidRPr="00D443FD">
              <w:rPr>
                <w:noProof/>
                <w:webHidden/>
              </w:rPr>
              <w:fldChar w:fldCharType="end"/>
            </w:r>
          </w:hyperlink>
        </w:p>
        <w:p w14:paraId="66032965" w14:textId="628AA9AD" w:rsidR="004C3E71" w:rsidRPr="00D443FD" w:rsidRDefault="004C3E71" w:rsidP="0044149B">
          <w:pPr>
            <w:pStyle w:val="TOC1"/>
            <w:spacing w:line="276" w:lineRule="auto"/>
            <w:rPr>
              <w:rFonts w:asciiTheme="minorHAnsi" w:eastAsiaTheme="minorEastAsia" w:hAnsiTheme="minorHAnsi" w:cstheme="minorBidi"/>
              <w:noProof/>
              <w:kern w:val="2"/>
              <w:lang w:eastAsia="ms-MY"/>
              <w14:ligatures w14:val="standardContextual"/>
            </w:rPr>
          </w:pPr>
          <w:hyperlink w:anchor="_Toc227671147" w:history="1">
            <w:r w:rsidRPr="00D443FD">
              <w:rPr>
                <w:rStyle w:val="Hyperlink"/>
                <w:noProof/>
                <w:lang w:eastAsia="ko-KR"/>
              </w:rPr>
              <w:t>6</w:t>
            </w:r>
            <w:r w:rsidRPr="00D443FD">
              <w:rPr>
                <w:rFonts w:asciiTheme="minorHAnsi" w:eastAsiaTheme="minorEastAsia" w:hAnsiTheme="minorHAnsi" w:cstheme="minorBidi"/>
                <w:noProof/>
                <w:kern w:val="2"/>
                <w:lang w:eastAsia="ms-MY"/>
                <w14:ligatures w14:val="standardContextual"/>
              </w:rPr>
              <w:tab/>
            </w:r>
            <w:r w:rsidRPr="00D443FD">
              <w:rPr>
                <w:rStyle w:val="Hyperlink"/>
                <w:noProof/>
                <w:lang w:eastAsia="ko-KR"/>
              </w:rPr>
              <w:t>References</w:t>
            </w:r>
            <w:r w:rsidRPr="00D443FD">
              <w:rPr>
                <w:noProof/>
                <w:webHidden/>
              </w:rPr>
              <w:tab/>
            </w:r>
            <w:r w:rsidRPr="00D443FD">
              <w:rPr>
                <w:noProof/>
                <w:webHidden/>
              </w:rPr>
              <w:fldChar w:fldCharType="begin"/>
            </w:r>
            <w:r w:rsidRPr="00D443FD">
              <w:rPr>
                <w:noProof/>
                <w:webHidden/>
              </w:rPr>
              <w:instrText xml:space="preserve"> PAGEREF _Toc227671147 \h </w:instrText>
            </w:r>
            <w:r w:rsidRPr="00D443FD">
              <w:rPr>
                <w:noProof/>
                <w:webHidden/>
              </w:rPr>
            </w:r>
            <w:r w:rsidRPr="00D443FD">
              <w:rPr>
                <w:noProof/>
                <w:webHidden/>
              </w:rPr>
              <w:fldChar w:fldCharType="separate"/>
            </w:r>
            <w:r w:rsidR="00EC208E">
              <w:rPr>
                <w:noProof/>
                <w:webHidden/>
              </w:rPr>
              <w:t>14</w:t>
            </w:r>
            <w:r w:rsidRPr="00D443FD">
              <w:rPr>
                <w:noProof/>
                <w:webHidden/>
              </w:rPr>
              <w:fldChar w:fldCharType="end"/>
            </w:r>
          </w:hyperlink>
        </w:p>
        <w:p w14:paraId="2548EF8A" w14:textId="67B76878" w:rsidR="00A8178A" w:rsidRPr="00D443FD" w:rsidRDefault="00A8178A" w:rsidP="0044149B">
          <w:pPr>
            <w:pStyle w:val="TOC1"/>
            <w:spacing w:line="276" w:lineRule="auto"/>
            <w:rPr>
              <w:rFonts w:asciiTheme="minorHAnsi" w:eastAsiaTheme="minorEastAsia" w:hAnsiTheme="minorHAnsi" w:cstheme="minorBidi"/>
              <w:kern w:val="2"/>
              <w:lang w:eastAsia="ms-MY"/>
              <w14:ligatures w14:val="standardContextual"/>
            </w:rPr>
          </w:pPr>
          <w:r w:rsidRPr="00D443FD">
            <w:rPr>
              <w:b/>
              <w:bCs/>
            </w:rPr>
            <w:fldChar w:fldCharType="end"/>
          </w:r>
        </w:p>
      </w:sdtContent>
    </w:sdt>
    <w:p w14:paraId="7A1A40D2" w14:textId="77777777" w:rsidR="00F739A1" w:rsidRPr="00AF4F47" w:rsidRDefault="00F739A1" w:rsidP="0024756B">
      <w:pPr>
        <w:rPr>
          <w:rStyle w:val="Strong"/>
          <w:b w:val="0"/>
        </w:rPr>
      </w:pPr>
    </w:p>
    <w:p w14:paraId="5C35A143" w14:textId="77777777" w:rsidR="0051242B" w:rsidRPr="00AF4F47" w:rsidRDefault="0051242B" w:rsidP="00455A15"/>
    <w:p w14:paraId="1078739D" w14:textId="77777777" w:rsidR="00F803F5" w:rsidRPr="00AF4F47" w:rsidRDefault="00F803F5" w:rsidP="00455A15"/>
    <w:p w14:paraId="6D06FBE5" w14:textId="77777777" w:rsidR="00F803F5" w:rsidRPr="00AF4F47" w:rsidRDefault="00F803F5" w:rsidP="00455A15">
      <w:pPr>
        <w:tabs>
          <w:tab w:val="left" w:pos="1329"/>
        </w:tabs>
        <w:sectPr w:rsidR="00F803F5" w:rsidRPr="00AF4F47" w:rsidSect="00A06133">
          <w:headerReference w:type="even" r:id="rId14"/>
          <w:headerReference w:type="default" r:id="rId15"/>
          <w:footerReference w:type="even" r:id="rId16"/>
          <w:footerReference w:type="default" r:id="rId17"/>
          <w:headerReference w:type="first" r:id="rId18"/>
          <w:footerReference w:type="first" r:id="rId19"/>
          <w:pgSz w:w="11909" w:h="16834" w:code="9"/>
          <w:pgMar w:top="1298" w:right="1298" w:bottom="1298" w:left="1440" w:header="680" w:footer="864" w:gutter="0"/>
          <w:pgNumType w:start="0"/>
          <w:cols w:space="720"/>
          <w:titlePg/>
          <w:docGrid w:linePitch="360"/>
        </w:sectPr>
      </w:pPr>
    </w:p>
    <w:p w14:paraId="3FFA8078" w14:textId="77777777" w:rsidR="00B36B9E" w:rsidRPr="00AF4F47" w:rsidRDefault="00B36B9E" w:rsidP="000E0E25">
      <w:pPr>
        <w:pStyle w:val="Heading1"/>
        <w:numPr>
          <w:ilvl w:val="0"/>
          <w:numId w:val="8"/>
        </w:numPr>
        <w:jc w:val="left"/>
        <w:rPr>
          <w:rStyle w:val="Heading2Char"/>
          <w:rFonts w:ascii="Times New Roman" w:eastAsia="BatangChe" w:hAnsi="Times New Roman" w:cs="Times New Roman"/>
          <w:b/>
          <w:bCs/>
          <w:color w:val="auto"/>
          <w:sz w:val="24"/>
          <w:szCs w:val="24"/>
          <w:u w:val="none"/>
        </w:rPr>
      </w:pPr>
      <w:bookmarkStart w:id="0" w:name="_Toc227671110"/>
      <w:r w:rsidRPr="00AF4F47">
        <w:rPr>
          <w:rStyle w:val="Strong"/>
          <w:b/>
          <w:u w:val="none"/>
        </w:rPr>
        <w:lastRenderedPageBreak/>
        <w:t>Scope</w:t>
      </w:r>
      <w:bookmarkEnd w:id="0"/>
    </w:p>
    <w:p w14:paraId="081F543D" w14:textId="77777777" w:rsidR="00B36B9E" w:rsidRPr="00AF4F47" w:rsidRDefault="00B36B9E" w:rsidP="00455A15">
      <w:pPr>
        <w:rPr>
          <w:lang w:eastAsia="ko-KR"/>
        </w:rPr>
      </w:pPr>
    </w:p>
    <w:p w14:paraId="34EF5711" w14:textId="4666CDB9" w:rsidR="00B36B9E" w:rsidRPr="00D443FD" w:rsidRDefault="00B36B9E" w:rsidP="002068D1">
      <w:pPr>
        <w:jc w:val="both"/>
        <w:rPr>
          <w:rFonts w:eastAsiaTheme="minorEastAsia"/>
          <w:kern w:val="2"/>
          <w:lang w:eastAsia="ko-KR" w:bidi="th-TH"/>
        </w:rPr>
      </w:pPr>
      <w:r w:rsidRPr="00D443FD">
        <w:rPr>
          <w:rFonts w:eastAsia="MS Gothic"/>
          <w:kern w:val="2"/>
          <w:lang w:eastAsia="ko-KR" w:bidi="th-TH"/>
        </w:rPr>
        <w:t xml:space="preserve">The scope of this report covers </w:t>
      </w:r>
      <w:r w:rsidR="00455A15" w:rsidRPr="00D443FD">
        <w:rPr>
          <w:rFonts w:eastAsia="MS Gothic"/>
          <w:kern w:val="2"/>
          <w:lang w:eastAsia="ko-KR" w:bidi="th-TH"/>
        </w:rPr>
        <w:t xml:space="preserve">efforts </w:t>
      </w:r>
      <w:r w:rsidR="00455A15" w:rsidRPr="00D443FD">
        <w:rPr>
          <w:rFonts w:eastAsia="Malgun Gothic"/>
          <w:kern w:val="2"/>
          <w:lang w:eastAsia="ko-KR" w:bidi="th-TH"/>
        </w:rPr>
        <w:t>in</w:t>
      </w:r>
      <w:r w:rsidRPr="00D443FD">
        <w:rPr>
          <w:rFonts w:eastAsia="Malgun Gothic"/>
          <w:kern w:val="2"/>
          <w:lang w:eastAsia="ko-KR" w:bidi="th-TH"/>
        </w:rPr>
        <w:t xml:space="preserve"> Asia Pacific region</w:t>
      </w:r>
      <w:r w:rsidRPr="00D443FD">
        <w:rPr>
          <w:rFonts w:eastAsia="MS Gothic"/>
          <w:kern w:val="2"/>
          <w:lang w:eastAsia="ko-KR" w:bidi="th-TH"/>
        </w:rPr>
        <w:t xml:space="preserve"> such as polic</w:t>
      </w:r>
      <w:r w:rsidRPr="00D443FD">
        <w:rPr>
          <w:rFonts w:eastAsia="Malgun Gothic"/>
          <w:kern w:val="2"/>
          <w:lang w:eastAsia="ko-KR" w:bidi="th-TH"/>
        </w:rPr>
        <w:t>ies</w:t>
      </w:r>
      <w:r w:rsidRPr="00D443FD">
        <w:rPr>
          <w:rFonts w:eastAsia="MS Gothic"/>
          <w:kern w:val="2"/>
          <w:lang w:eastAsia="ko-KR" w:bidi="th-TH"/>
        </w:rPr>
        <w:t xml:space="preserve"> and activities on the</w:t>
      </w:r>
      <w:r w:rsidRPr="00D443FD">
        <w:rPr>
          <w:rFonts w:eastAsia="Malgun Gothic"/>
          <w:kern w:val="2"/>
          <w:lang w:eastAsia="ko-KR" w:bidi="th-TH"/>
        </w:rPr>
        <w:t xml:space="preserve"> </w:t>
      </w:r>
      <w:r w:rsidRPr="00D443FD">
        <w:rPr>
          <w:rFonts w:eastAsia="MS Gothic"/>
          <w:kern w:val="2"/>
          <w:lang w:eastAsia="ko-KR" w:bidi="th-TH"/>
        </w:rPr>
        <w:t>Green Data Centre</w:t>
      </w:r>
      <w:r w:rsidRPr="00D443FD">
        <w:rPr>
          <w:rFonts w:eastAsia="Malgun Gothic"/>
          <w:kern w:val="2"/>
          <w:lang w:eastAsia="ko-KR" w:bidi="th-TH"/>
        </w:rPr>
        <w:t xml:space="preserve"> (GDC) in the ICT/T</w:t>
      </w:r>
      <w:r w:rsidRPr="00D443FD">
        <w:rPr>
          <w:rFonts w:eastAsia="MS Gothic"/>
          <w:kern w:val="2"/>
          <w:lang w:eastAsia="ko-KR" w:bidi="th-TH"/>
        </w:rPr>
        <w:t>elecommunication sector</w:t>
      </w:r>
      <w:r w:rsidRPr="00D443FD">
        <w:rPr>
          <w:rFonts w:eastAsiaTheme="minorEastAsia"/>
          <w:kern w:val="2"/>
          <w:lang w:eastAsia="ko-KR" w:bidi="th-TH"/>
        </w:rPr>
        <w:t>.</w:t>
      </w:r>
      <w:r w:rsidR="00A729D0" w:rsidRPr="00D443FD">
        <w:rPr>
          <w:rFonts w:eastAsiaTheme="minorEastAsia"/>
          <w:kern w:val="2"/>
          <w:lang w:eastAsia="ko-KR" w:bidi="th-TH"/>
        </w:rPr>
        <w:t xml:space="preserve"> In alignment with WTSA-24 Resolution 73, this edition provides updated information on sustainable practices and environmental resilience tailored for the region's diverse climates.</w:t>
      </w:r>
    </w:p>
    <w:p w14:paraId="4A4981D0" w14:textId="77777777" w:rsidR="00A729D0" w:rsidRPr="00D443FD" w:rsidRDefault="00A729D0" w:rsidP="002068D1">
      <w:pPr>
        <w:jc w:val="both"/>
        <w:rPr>
          <w:rFonts w:eastAsiaTheme="minorEastAsia"/>
          <w:kern w:val="2"/>
          <w:lang w:eastAsia="ko-KR" w:bidi="th-TH"/>
        </w:rPr>
      </w:pPr>
    </w:p>
    <w:p w14:paraId="6F41F594" w14:textId="6027D903" w:rsidR="00A729D0" w:rsidRPr="00D443FD" w:rsidRDefault="00E332A7" w:rsidP="002068D1">
      <w:pPr>
        <w:jc w:val="both"/>
        <w:rPr>
          <w:rFonts w:eastAsiaTheme="minorEastAsia"/>
          <w:kern w:val="2"/>
          <w:lang w:eastAsia="ko-KR" w:bidi="th-TH"/>
        </w:rPr>
      </w:pPr>
      <w:r w:rsidRPr="00D443FD">
        <w:rPr>
          <w:rFonts w:eastAsiaTheme="minorEastAsia"/>
          <w:kern w:val="2"/>
          <w:lang w:eastAsia="ko-KR" w:bidi="th-TH"/>
        </w:rPr>
        <w:t>This update incorporates regional insights on climate adaptation from Malaysia, Bhutan, Sri Lanka, Myanmar, Vietnam, Brunei, and Indonesia. It covers shared climate and disaster risks, technology and mitigation strategies—including Digital Twins, CFD Simulation, and CCHP—and renewable energy solutions, such as Solar PV and BIPV, that are practical for each country's unique environment. The report further identifies operational challenges and technical specifications currently deployed across the region to support ASTAP’s goal of harmonizing ICT standards and promoting practical solutions for APT member countries.</w:t>
      </w:r>
    </w:p>
    <w:p w14:paraId="5CEBF5C6" w14:textId="77777777" w:rsidR="00B36B9E" w:rsidRPr="00D443FD" w:rsidRDefault="00B36B9E" w:rsidP="00455A15">
      <w:pPr>
        <w:ind w:left="720"/>
        <w:rPr>
          <w:rFonts w:eastAsiaTheme="minorEastAsia"/>
          <w:kern w:val="2"/>
          <w:lang w:eastAsia="ko-KR" w:bidi="th-TH"/>
        </w:rPr>
      </w:pPr>
    </w:p>
    <w:p w14:paraId="63409B86" w14:textId="77777777" w:rsidR="00B36B9E" w:rsidRPr="00D443FD" w:rsidRDefault="00B36B9E" w:rsidP="00455A15">
      <w:pPr>
        <w:ind w:left="720"/>
        <w:rPr>
          <w:rFonts w:eastAsiaTheme="minorEastAsia"/>
          <w:kern w:val="2"/>
          <w:lang w:eastAsia="ko-KR" w:bidi="th-TH"/>
        </w:rPr>
      </w:pPr>
    </w:p>
    <w:p w14:paraId="409B416A" w14:textId="77777777" w:rsidR="00B36B9E" w:rsidRPr="00AF4F47" w:rsidRDefault="00B36B9E" w:rsidP="000E0E25">
      <w:pPr>
        <w:pStyle w:val="Heading1"/>
        <w:numPr>
          <w:ilvl w:val="0"/>
          <w:numId w:val="8"/>
        </w:numPr>
        <w:jc w:val="left"/>
        <w:rPr>
          <w:rStyle w:val="Heading2Char"/>
          <w:rFonts w:ascii="Times New Roman" w:eastAsia="BatangChe" w:hAnsi="Times New Roman" w:cs="Times New Roman"/>
          <w:b/>
          <w:color w:val="auto"/>
          <w:sz w:val="24"/>
          <w:szCs w:val="24"/>
          <w:u w:val="none"/>
        </w:rPr>
      </w:pPr>
      <w:bookmarkStart w:id="1" w:name="_Toc227671111"/>
      <w:r w:rsidRPr="00AF4F47">
        <w:rPr>
          <w:rStyle w:val="Strong"/>
          <w:b/>
          <w:u w:val="none"/>
        </w:rPr>
        <w:t xml:space="preserve">Terms and </w:t>
      </w:r>
      <w:r w:rsidRPr="00AF4F47">
        <w:rPr>
          <w:rStyle w:val="Heading2Char"/>
          <w:rFonts w:ascii="Times New Roman" w:eastAsia="BatangChe" w:hAnsi="Times New Roman" w:cs="Times New Roman"/>
          <w:b/>
          <w:color w:val="auto"/>
          <w:sz w:val="24"/>
          <w:szCs w:val="24"/>
          <w:u w:val="none"/>
        </w:rPr>
        <w:t>Definitions</w:t>
      </w:r>
      <w:bookmarkEnd w:id="1"/>
      <w:r w:rsidR="009C579A" w:rsidRPr="00AF4F47">
        <w:rPr>
          <w:rStyle w:val="Heading2Char"/>
          <w:rFonts w:ascii="Times New Roman" w:eastAsia="BatangChe" w:hAnsi="Times New Roman" w:cs="Times New Roman"/>
          <w:b/>
          <w:color w:val="auto"/>
          <w:sz w:val="24"/>
          <w:szCs w:val="24"/>
          <w:u w:val="none"/>
        </w:rPr>
        <w:tab/>
      </w:r>
    </w:p>
    <w:p w14:paraId="1F296244" w14:textId="77777777" w:rsidR="009C579A" w:rsidRPr="00AF4F47" w:rsidRDefault="009C579A" w:rsidP="00455A15"/>
    <w:p w14:paraId="11AB8D9E" w14:textId="77777777" w:rsidR="00B36B9E" w:rsidRPr="00AF4F47" w:rsidRDefault="00FA612F" w:rsidP="000E0E25">
      <w:pPr>
        <w:pStyle w:val="Heading2"/>
        <w:numPr>
          <w:ilvl w:val="1"/>
          <w:numId w:val="8"/>
        </w:numPr>
        <w:spacing w:before="0"/>
        <w:rPr>
          <w:rFonts w:ascii="Times New Roman" w:hAnsi="Times New Roman" w:cs="Times New Roman"/>
          <w:color w:val="auto"/>
          <w:sz w:val="24"/>
          <w:szCs w:val="24"/>
        </w:rPr>
      </w:pPr>
      <w:bookmarkStart w:id="2" w:name="_Toc227671112"/>
      <w:r w:rsidRPr="00AF4F47">
        <w:rPr>
          <w:rFonts w:ascii="Times New Roman" w:hAnsi="Times New Roman" w:cs="Times New Roman"/>
          <w:color w:val="auto"/>
          <w:sz w:val="24"/>
          <w:szCs w:val="24"/>
        </w:rPr>
        <w:t>A Data Center</w:t>
      </w:r>
      <w:bookmarkEnd w:id="2"/>
    </w:p>
    <w:p w14:paraId="7D64A1BD" w14:textId="77777777" w:rsidR="00B36B9E" w:rsidRPr="00AF4F47" w:rsidRDefault="00F739A1" w:rsidP="00455A15">
      <w:pPr>
        <w:jc w:val="both"/>
      </w:pPr>
      <w:r w:rsidRPr="00AF4F47">
        <w:t>A</w:t>
      </w:r>
      <w:r w:rsidR="00B36B9E" w:rsidRPr="00AF4F47">
        <w:t xml:space="preserve"> repository for the storage, management and disseminations of data</w:t>
      </w:r>
      <w:r w:rsidR="00455A15" w:rsidRPr="00AF4F47">
        <w:t>.</w:t>
      </w:r>
    </w:p>
    <w:p w14:paraId="189DCA78" w14:textId="77777777" w:rsidR="00455A15" w:rsidRPr="00AF4F47" w:rsidRDefault="00455A15" w:rsidP="00455A15">
      <w:pPr>
        <w:jc w:val="both"/>
      </w:pPr>
    </w:p>
    <w:p w14:paraId="786D2C57" w14:textId="77777777" w:rsidR="00B36B9E" w:rsidRPr="00AF4F47" w:rsidRDefault="00F63186" w:rsidP="000E0E25">
      <w:pPr>
        <w:pStyle w:val="Heading2"/>
        <w:numPr>
          <w:ilvl w:val="1"/>
          <w:numId w:val="8"/>
        </w:numPr>
        <w:spacing w:before="0"/>
        <w:rPr>
          <w:rFonts w:ascii="Times New Roman" w:hAnsi="Times New Roman" w:cs="Times New Roman"/>
          <w:color w:val="auto"/>
          <w:sz w:val="24"/>
          <w:szCs w:val="24"/>
        </w:rPr>
      </w:pPr>
      <w:bookmarkStart w:id="3" w:name="_Toc227671113"/>
      <w:r w:rsidRPr="00AF4F47">
        <w:rPr>
          <w:rFonts w:ascii="Times New Roman" w:hAnsi="Times New Roman" w:cs="Times New Roman"/>
          <w:color w:val="auto"/>
          <w:sz w:val="24"/>
          <w:szCs w:val="24"/>
        </w:rPr>
        <w:t xml:space="preserve">A Green data </w:t>
      </w:r>
      <w:proofErr w:type="spellStart"/>
      <w:r w:rsidRPr="00AF4F47">
        <w:rPr>
          <w:rFonts w:ascii="Times New Roman" w:hAnsi="Times New Roman" w:cs="Times New Roman"/>
          <w:color w:val="auto"/>
          <w:sz w:val="24"/>
          <w:szCs w:val="24"/>
        </w:rPr>
        <w:t>c</w:t>
      </w:r>
      <w:r w:rsidR="00FA612F" w:rsidRPr="00AF4F47">
        <w:rPr>
          <w:rFonts w:ascii="Times New Roman" w:hAnsi="Times New Roman" w:cs="Times New Roman"/>
          <w:color w:val="auto"/>
          <w:sz w:val="24"/>
          <w:szCs w:val="24"/>
        </w:rPr>
        <w:t>ent</w:t>
      </w:r>
      <w:r w:rsidRPr="00AF4F47">
        <w:rPr>
          <w:rFonts w:ascii="Times New Roman" w:hAnsi="Times New Roman" w:cs="Times New Roman"/>
          <w:color w:val="auto"/>
          <w:sz w:val="24"/>
          <w:szCs w:val="24"/>
        </w:rPr>
        <w:t>re</w:t>
      </w:r>
      <w:bookmarkEnd w:id="3"/>
      <w:proofErr w:type="spellEnd"/>
    </w:p>
    <w:p w14:paraId="0F4B0224" w14:textId="77777777" w:rsidR="00B36B9E" w:rsidRPr="00AF4F47" w:rsidRDefault="00F739A1" w:rsidP="00455A15">
      <w:pPr>
        <w:jc w:val="both"/>
      </w:pPr>
      <w:r w:rsidRPr="00AF4F47">
        <w:t>A</w:t>
      </w:r>
      <w:r w:rsidR="00B36B9E" w:rsidRPr="00AF4F47">
        <w:t xml:space="preserve"> repository for the storage, management, and dissemination of data in which the mechanical, lighting, electrical and computer systems are designed for maximum energy efficiency and minimum environmental impact</w:t>
      </w:r>
      <w:r w:rsidR="00455A15" w:rsidRPr="00AF4F47">
        <w:t>.</w:t>
      </w:r>
    </w:p>
    <w:p w14:paraId="4B9DCE5C" w14:textId="77777777" w:rsidR="00455A15" w:rsidRPr="00AF4F47" w:rsidRDefault="00455A15" w:rsidP="00455A15">
      <w:pPr>
        <w:jc w:val="both"/>
      </w:pPr>
    </w:p>
    <w:p w14:paraId="00026A81" w14:textId="248A81F3" w:rsidR="00B36B9E" w:rsidRPr="00AF4F47" w:rsidRDefault="009C579A" w:rsidP="000E0E25">
      <w:pPr>
        <w:pStyle w:val="Heading2"/>
        <w:numPr>
          <w:ilvl w:val="1"/>
          <w:numId w:val="8"/>
        </w:numPr>
        <w:spacing w:before="0"/>
        <w:rPr>
          <w:rFonts w:ascii="Times New Roman" w:hAnsi="Times New Roman" w:cs="Times New Roman"/>
          <w:color w:val="auto"/>
          <w:sz w:val="24"/>
          <w:szCs w:val="24"/>
        </w:rPr>
      </w:pPr>
      <w:bookmarkStart w:id="4" w:name="_Toc227671114"/>
      <w:r w:rsidRPr="00AF4F47">
        <w:rPr>
          <w:rFonts w:ascii="Times New Roman" w:hAnsi="Times New Roman" w:cs="Times New Roman"/>
          <w:color w:val="auto"/>
          <w:sz w:val="24"/>
          <w:szCs w:val="24"/>
        </w:rPr>
        <w:t>Power density</w:t>
      </w:r>
      <w:bookmarkEnd w:id="4"/>
    </w:p>
    <w:p w14:paraId="77BC8A7C" w14:textId="77777777" w:rsidR="00B36B9E" w:rsidRPr="00AF4F47" w:rsidRDefault="00B36B9E" w:rsidP="00455A15">
      <w:pPr>
        <w:jc w:val="both"/>
      </w:pPr>
      <w:r w:rsidRPr="00AF4F47">
        <w:t xml:space="preserve">The energy consumption of ICT equipment per rack cabinet of floor area of a server room. </w:t>
      </w:r>
    </w:p>
    <w:p w14:paraId="1719BD06" w14:textId="77777777" w:rsidR="00455A15" w:rsidRPr="00AF4F47" w:rsidRDefault="00455A15" w:rsidP="00455A15">
      <w:pPr>
        <w:jc w:val="both"/>
      </w:pPr>
    </w:p>
    <w:p w14:paraId="517547E6" w14:textId="77777777" w:rsidR="00B36B9E" w:rsidRPr="00AF4F47" w:rsidRDefault="009C579A" w:rsidP="000E0E25">
      <w:pPr>
        <w:pStyle w:val="Heading2"/>
        <w:numPr>
          <w:ilvl w:val="1"/>
          <w:numId w:val="8"/>
        </w:numPr>
        <w:spacing w:before="0"/>
        <w:rPr>
          <w:rFonts w:ascii="Times New Roman" w:hAnsi="Times New Roman" w:cs="Times New Roman"/>
          <w:color w:val="auto"/>
          <w:sz w:val="24"/>
          <w:szCs w:val="24"/>
        </w:rPr>
      </w:pPr>
      <w:bookmarkStart w:id="5" w:name="_Toc227671115"/>
      <w:r w:rsidRPr="00AF4F47">
        <w:rPr>
          <w:rFonts w:ascii="Times New Roman" w:hAnsi="Times New Roman" w:cs="Times New Roman"/>
          <w:color w:val="auto"/>
          <w:sz w:val="24"/>
          <w:szCs w:val="24"/>
        </w:rPr>
        <w:t>Space efficiency</w:t>
      </w:r>
      <w:bookmarkEnd w:id="5"/>
      <w:r w:rsidR="00B36B9E" w:rsidRPr="00AF4F47">
        <w:rPr>
          <w:rFonts w:ascii="Times New Roman" w:hAnsi="Times New Roman" w:cs="Times New Roman"/>
          <w:color w:val="auto"/>
          <w:sz w:val="24"/>
          <w:szCs w:val="24"/>
        </w:rPr>
        <w:t xml:space="preserve"> </w:t>
      </w:r>
    </w:p>
    <w:p w14:paraId="1B542FA7" w14:textId="77777777" w:rsidR="00B36B9E" w:rsidRPr="00AF4F47" w:rsidRDefault="00B36B9E" w:rsidP="00455A15">
      <w:pPr>
        <w:jc w:val="both"/>
      </w:pPr>
      <w:r w:rsidRPr="00AF4F47">
        <w:t xml:space="preserve">The ratio of floor area </w:t>
      </w:r>
      <w:proofErr w:type="gramStart"/>
      <w:r w:rsidRPr="00AF4F47">
        <w:t>employed for</w:t>
      </w:r>
      <w:proofErr w:type="gramEnd"/>
      <w:r w:rsidRPr="00AF4F47">
        <w:t xml:space="preserve"> ICT equipment in relation to the total floor area of the building.</w:t>
      </w:r>
    </w:p>
    <w:p w14:paraId="07B4DF21" w14:textId="77777777" w:rsidR="00455A15" w:rsidRPr="00AF4F47" w:rsidRDefault="00455A15" w:rsidP="00455A15">
      <w:pPr>
        <w:jc w:val="both"/>
      </w:pPr>
    </w:p>
    <w:p w14:paraId="40E0B713" w14:textId="77777777" w:rsidR="00B36B9E" w:rsidRPr="00AF4F47" w:rsidRDefault="00B36B9E" w:rsidP="000E0E25">
      <w:pPr>
        <w:pStyle w:val="Heading2"/>
        <w:numPr>
          <w:ilvl w:val="1"/>
          <w:numId w:val="8"/>
        </w:numPr>
        <w:spacing w:before="0"/>
        <w:rPr>
          <w:rFonts w:ascii="Times New Roman" w:eastAsia="Batang" w:hAnsi="Times New Roman" w:cs="Times New Roman"/>
          <w:color w:val="000000" w:themeColor="text1"/>
          <w:sz w:val="24"/>
          <w:szCs w:val="24"/>
          <w:lang w:eastAsia="ko-KR"/>
        </w:rPr>
      </w:pPr>
      <w:bookmarkStart w:id="6" w:name="_Toc227671116"/>
      <w:r w:rsidRPr="00AF4F47">
        <w:rPr>
          <w:rFonts w:ascii="Times New Roman" w:hAnsi="Times New Roman" w:cs="Times New Roman"/>
          <w:color w:val="auto"/>
          <w:sz w:val="24"/>
          <w:szCs w:val="24"/>
        </w:rPr>
        <w:t>Power</w:t>
      </w:r>
      <w:r w:rsidRPr="00AF4F47">
        <w:rPr>
          <w:rFonts w:ascii="Times New Roman" w:eastAsia="Batang" w:hAnsi="Times New Roman" w:cs="Times New Roman"/>
          <w:color w:val="auto"/>
          <w:sz w:val="24"/>
          <w:szCs w:val="24"/>
          <w:lang w:eastAsia="ko-KR"/>
        </w:rPr>
        <w:t xml:space="preserve"> Usage </w:t>
      </w:r>
      <w:r w:rsidRPr="00AF4F47">
        <w:rPr>
          <w:rFonts w:ascii="Times New Roman" w:eastAsia="Batang" w:hAnsi="Times New Roman" w:cs="Times New Roman"/>
          <w:color w:val="000000" w:themeColor="text1"/>
          <w:sz w:val="24"/>
          <w:szCs w:val="24"/>
          <w:lang w:eastAsia="ko-KR"/>
        </w:rPr>
        <w:t>Effectiveness (PUE)</w:t>
      </w:r>
      <w:bookmarkEnd w:id="6"/>
    </w:p>
    <w:p w14:paraId="07DC35B0" w14:textId="77777777" w:rsidR="00B36B9E" w:rsidRPr="00AF4F47" w:rsidRDefault="00F739A1" w:rsidP="00455A15">
      <w:pPr>
        <w:jc w:val="both"/>
        <w:rPr>
          <w:rFonts w:eastAsia="Batang"/>
          <w:color w:val="000000" w:themeColor="text1"/>
          <w:lang w:eastAsia="ko-KR"/>
        </w:rPr>
      </w:pPr>
      <w:r w:rsidRPr="00AF4F47">
        <w:rPr>
          <w:rFonts w:eastAsia="Batang"/>
          <w:color w:val="000000" w:themeColor="text1"/>
          <w:lang w:eastAsia="ko-KR"/>
        </w:rPr>
        <w:t>T</w:t>
      </w:r>
      <w:r w:rsidR="00B36B9E" w:rsidRPr="00AF4F47">
        <w:rPr>
          <w:rFonts w:eastAsia="Batang"/>
          <w:color w:val="000000" w:themeColor="text1"/>
          <w:lang w:eastAsia="ko-KR"/>
        </w:rPr>
        <w:t xml:space="preserve">he ratio of total amount of energy used by a computer data center facility to the energy delivered to computing equipment. </w:t>
      </w:r>
    </w:p>
    <w:p w14:paraId="260455FD" w14:textId="77777777" w:rsidR="00455A15" w:rsidRPr="00AF4F47" w:rsidRDefault="00455A15" w:rsidP="00455A15">
      <w:pPr>
        <w:jc w:val="both"/>
        <w:rPr>
          <w:rFonts w:eastAsia="Batang"/>
          <w:color w:val="000000" w:themeColor="text1"/>
          <w:lang w:eastAsia="ko-KR"/>
        </w:rPr>
      </w:pPr>
    </w:p>
    <w:p w14:paraId="0F639578" w14:textId="77777777" w:rsidR="00B36B9E" w:rsidRPr="00AF4F47" w:rsidRDefault="00B36B9E" w:rsidP="000E0E25">
      <w:pPr>
        <w:pStyle w:val="Heading2"/>
        <w:numPr>
          <w:ilvl w:val="1"/>
          <w:numId w:val="8"/>
        </w:numPr>
        <w:spacing w:before="0"/>
        <w:rPr>
          <w:rFonts w:ascii="Times New Roman" w:eastAsia="Batang" w:hAnsi="Times New Roman" w:cs="Times New Roman"/>
          <w:color w:val="000000" w:themeColor="text1"/>
          <w:sz w:val="24"/>
          <w:szCs w:val="24"/>
          <w:lang w:eastAsia="ko-KR"/>
        </w:rPr>
      </w:pPr>
      <w:bookmarkStart w:id="7" w:name="_Toc227671117"/>
      <w:r w:rsidRPr="00AF4F47">
        <w:rPr>
          <w:rFonts w:ascii="Times New Roman" w:eastAsia="Batang" w:hAnsi="Times New Roman" w:cs="Times New Roman"/>
          <w:color w:val="auto"/>
          <w:sz w:val="24"/>
          <w:szCs w:val="24"/>
          <w:lang w:eastAsia="ko-KR"/>
        </w:rPr>
        <w:t xml:space="preserve">Carbon </w:t>
      </w:r>
      <w:r w:rsidRPr="00AF4F47">
        <w:rPr>
          <w:rFonts w:ascii="Times New Roman" w:hAnsi="Times New Roman" w:cs="Times New Roman"/>
          <w:color w:val="auto"/>
          <w:sz w:val="24"/>
          <w:szCs w:val="24"/>
        </w:rPr>
        <w:t>Usage</w:t>
      </w:r>
      <w:r w:rsidRPr="00AF4F47">
        <w:rPr>
          <w:rFonts w:ascii="Times New Roman" w:eastAsia="Batang" w:hAnsi="Times New Roman" w:cs="Times New Roman"/>
          <w:color w:val="auto"/>
          <w:sz w:val="24"/>
          <w:szCs w:val="24"/>
          <w:lang w:eastAsia="ko-KR"/>
        </w:rPr>
        <w:t xml:space="preserve"> Effectiveness (CUE</w:t>
      </w:r>
      <w:r w:rsidRPr="00AF4F47">
        <w:rPr>
          <w:rFonts w:ascii="Times New Roman" w:eastAsia="Batang" w:hAnsi="Times New Roman" w:cs="Times New Roman"/>
          <w:color w:val="000000" w:themeColor="text1"/>
          <w:sz w:val="24"/>
          <w:szCs w:val="24"/>
          <w:lang w:eastAsia="ko-KR"/>
        </w:rPr>
        <w:t>)</w:t>
      </w:r>
      <w:bookmarkEnd w:id="7"/>
    </w:p>
    <w:p w14:paraId="7A69C5CD" w14:textId="77777777" w:rsidR="00B36B9E" w:rsidRPr="00AF4F47" w:rsidRDefault="00F739A1" w:rsidP="00455A15">
      <w:pPr>
        <w:jc w:val="both"/>
        <w:rPr>
          <w:rFonts w:eastAsia="Batang"/>
          <w:color w:val="000000" w:themeColor="text1"/>
          <w:lang w:eastAsia="ko-KR"/>
        </w:rPr>
      </w:pPr>
      <w:r w:rsidRPr="00AF4F47">
        <w:rPr>
          <w:rFonts w:eastAsia="Batang"/>
          <w:color w:val="000000" w:themeColor="text1"/>
          <w:lang w:eastAsia="ko-KR"/>
        </w:rPr>
        <w:t>A</w:t>
      </w:r>
      <w:r w:rsidR="00B36B9E" w:rsidRPr="00AF4F47">
        <w:rPr>
          <w:rFonts w:eastAsia="Batang"/>
          <w:color w:val="000000" w:themeColor="text1"/>
          <w:lang w:eastAsia="ko-KR"/>
        </w:rPr>
        <w:t xml:space="preserve"> measure of data center sustainability in terms of data center specific carbon emissions. CUE is calculated by dividing the “total CO2 emissions caused by total data center energy” by the “energy consumption of the IT computing equipment”.</w:t>
      </w:r>
    </w:p>
    <w:p w14:paraId="2A3E04E5" w14:textId="77777777" w:rsidR="00A70ED7" w:rsidRPr="00AF4F47" w:rsidRDefault="00A70ED7" w:rsidP="00455A15">
      <w:pPr>
        <w:jc w:val="both"/>
        <w:rPr>
          <w:rFonts w:eastAsia="Batang"/>
          <w:color w:val="000000" w:themeColor="text1"/>
          <w:lang w:eastAsia="ko-KR"/>
        </w:rPr>
      </w:pPr>
    </w:p>
    <w:p w14:paraId="6B43AFF8" w14:textId="1EC2A28D" w:rsidR="001321FE" w:rsidRPr="00AF4F47" w:rsidRDefault="001321FE" w:rsidP="001321FE">
      <w:pPr>
        <w:pStyle w:val="Heading2"/>
        <w:numPr>
          <w:ilvl w:val="1"/>
          <w:numId w:val="8"/>
        </w:numPr>
        <w:spacing w:before="0"/>
        <w:rPr>
          <w:rFonts w:ascii="Times New Roman" w:eastAsia="Batang" w:hAnsi="Times New Roman" w:cs="Times New Roman"/>
          <w:color w:val="auto"/>
          <w:sz w:val="24"/>
          <w:szCs w:val="24"/>
          <w:lang w:eastAsia="ko-KR"/>
        </w:rPr>
      </w:pPr>
      <w:bookmarkStart w:id="8" w:name="_Toc227671118"/>
      <w:r w:rsidRPr="00AF4F47">
        <w:rPr>
          <w:rFonts w:ascii="Times New Roman" w:eastAsia="Batang" w:hAnsi="Times New Roman" w:cs="Times New Roman"/>
          <w:color w:val="auto"/>
          <w:sz w:val="24"/>
          <w:szCs w:val="24"/>
          <w:lang w:eastAsia="ko-KR"/>
        </w:rPr>
        <w:t>Water Usage Effectiveness (WUE)</w:t>
      </w:r>
      <w:bookmarkEnd w:id="8"/>
      <w:r w:rsidRPr="00AF4F47">
        <w:rPr>
          <w:rFonts w:ascii="Times New Roman" w:eastAsia="Batang" w:hAnsi="Times New Roman" w:cs="Times New Roman"/>
          <w:color w:val="auto"/>
          <w:sz w:val="24"/>
          <w:szCs w:val="24"/>
          <w:lang w:eastAsia="ko-KR"/>
        </w:rPr>
        <w:t xml:space="preserve"> </w:t>
      </w:r>
    </w:p>
    <w:p w14:paraId="6985BB1B" w14:textId="4496E107" w:rsidR="00A70ED7" w:rsidRPr="00AF4F47" w:rsidRDefault="001321FE" w:rsidP="00455A15">
      <w:pPr>
        <w:jc w:val="both"/>
        <w:rPr>
          <w:rFonts w:eastAsia="Batang"/>
          <w:color w:val="000000" w:themeColor="text1"/>
          <w:lang w:eastAsia="ko-KR"/>
        </w:rPr>
      </w:pPr>
      <w:r w:rsidRPr="00AF4F47">
        <w:rPr>
          <w:rFonts w:eastAsia="Batang"/>
          <w:color w:val="000000" w:themeColor="text1"/>
          <w:lang w:eastAsia="ko-KR"/>
        </w:rPr>
        <w:t>A metric used to determine the amount of water used by the facility for cooling and other operational needs relative to the IT equipment energy consumption</w:t>
      </w:r>
    </w:p>
    <w:p w14:paraId="5F7A70F3" w14:textId="77777777" w:rsidR="0013627E" w:rsidRPr="00AF4F47" w:rsidRDefault="0013627E" w:rsidP="00455A15">
      <w:pPr>
        <w:jc w:val="both"/>
        <w:rPr>
          <w:rFonts w:eastAsia="Batang"/>
          <w:color w:val="000000" w:themeColor="text1"/>
          <w:lang w:eastAsia="ko-KR"/>
        </w:rPr>
      </w:pPr>
    </w:p>
    <w:p w14:paraId="390BE71F" w14:textId="18AE6336" w:rsidR="0013627E" w:rsidRPr="00AF4F47" w:rsidRDefault="0013627E" w:rsidP="0013627E">
      <w:pPr>
        <w:pStyle w:val="Heading2"/>
        <w:numPr>
          <w:ilvl w:val="1"/>
          <w:numId w:val="8"/>
        </w:numPr>
        <w:spacing w:before="0"/>
        <w:rPr>
          <w:rFonts w:ascii="Times New Roman" w:eastAsia="Batang" w:hAnsi="Times New Roman" w:cs="Times New Roman"/>
          <w:color w:val="auto"/>
          <w:sz w:val="24"/>
          <w:szCs w:val="24"/>
          <w:lang w:eastAsia="ko-KR"/>
        </w:rPr>
      </w:pPr>
      <w:bookmarkStart w:id="9" w:name="_Toc227671119"/>
      <w:r w:rsidRPr="00AF4F47">
        <w:rPr>
          <w:rFonts w:ascii="Times New Roman" w:eastAsia="Batang" w:hAnsi="Times New Roman" w:cs="Times New Roman"/>
          <w:color w:val="auto"/>
          <w:sz w:val="24"/>
          <w:szCs w:val="24"/>
          <w:lang w:eastAsia="ko-KR"/>
        </w:rPr>
        <w:t>Tropical Climate Adaptation</w:t>
      </w:r>
      <w:bookmarkEnd w:id="9"/>
      <w:r w:rsidRPr="00AF4F47">
        <w:rPr>
          <w:rFonts w:ascii="Times New Roman" w:eastAsia="Batang" w:hAnsi="Times New Roman" w:cs="Times New Roman"/>
          <w:color w:val="auto"/>
          <w:sz w:val="24"/>
          <w:szCs w:val="24"/>
          <w:lang w:eastAsia="ko-KR"/>
        </w:rPr>
        <w:t xml:space="preserve"> </w:t>
      </w:r>
    </w:p>
    <w:p w14:paraId="442576E5" w14:textId="7D0D2EBB" w:rsidR="001321FE" w:rsidRPr="00AF4F47" w:rsidRDefault="0013627E" w:rsidP="00455A15">
      <w:pPr>
        <w:jc w:val="both"/>
        <w:rPr>
          <w:rFonts w:eastAsia="Batang"/>
          <w:color w:val="000000" w:themeColor="text1"/>
          <w:lang w:eastAsia="ko-KR"/>
        </w:rPr>
      </w:pPr>
      <w:r w:rsidRPr="00AF4F47">
        <w:rPr>
          <w:rFonts w:eastAsia="Batang"/>
          <w:color w:val="000000" w:themeColor="text1"/>
          <w:lang w:eastAsia="ko-KR"/>
        </w:rPr>
        <w:t>Architectural designs and technical solutions specifically engineered to mitigate the operational impacts of high ambient temperatures, extreme humidity (&gt;80%), and heavy rainfall prevalent in equatorial regions.</w:t>
      </w:r>
    </w:p>
    <w:p w14:paraId="4A914EE1" w14:textId="77777777" w:rsidR="0013627E" w:rsidRPr="00AF4F47" w:rsidRDefault="0013627E" w:rsidP="00455A15">
      <w:pPr>
        <w:jc w:val="both"/>
        <w:rPr>
          <w:rFonts w:eastAsia="Batang"/>
          <w:color w:val="000000" w:themeColor="text1"/>
          <w:lang w:eastAsia="ko-KR"/>
        </w:rPr>
      </w:pPr>
    </w:p>
    <w:p w14:paraId="1E489FF6" w14:textId="632D68E5" w:rsidR="00417E00" w:rsidRPr="00AF4F47" w:rsidRDefault="00417E00" w:rsidP="00417E00">
      <w:pPr>
        <w:pStyle w:val="Heading2"/>
        <w:numPr>
          <w:ilvl w:val="1"/>
          <w:numId w:val="8"/>
        </w:numPr>
        <w:spacing w:before="0"/>
        <w:rPr>
          <w:rFonts w:ascii="Times New Roman" w:eastAsia="Batang" w:hAnsi="Times New Roman" w:cs="Times New Roman"/>
          <w:color w:val="auto"/>
          <w:sz w:val="24"/>
          <w:szCs w:val="24"/>
          <w:lang w:eastAsia="ko-KR"/>
        </w:rPr>
      </w:pPr>
      <w:bookmarkStart w:id="10" w:name="_Toc227671120"/>
      <w:r w:rsidRPr="00AF4F47">
        <w:rPr>
          <w:rFonts w:ascii="Times New Roman" w:eastAsia="Batang" w:hAnsi="Times New Roman" w:cs="Times New Roman"/>
          <w:color w:val="auto"/>
          <w:sz w:val="24"/>
          <w:szCs w:val="24"/>
          <w:lang w:eastAsia="ko-KR"/>
        </w:rPr>
        <w:lastRenderedPageBreak/>
        <w:t>Building-Integrated Photovoltaics (BIPV)</w:t>
      </w:r>
      <w:bookmarkEnd w:id="10"/>
      <w:r w:rsidRPr="00AF4F47">
        <w:rPr>
          <w:rFonts w:ascii="Times New Roman" w:eastAsia="Batang" w:hAnsi="Times New Roman" w:cs="Times New Roman"/>
          <w:color w:val="auto"/>
          <w:sz w:val="24"/>
          <w:szCs w:val="24"/>
          <w:lang w:eastAsia="ko-KR"/>
        </w:rPr>
        <w:t xml:space="preserve"> </w:t>
      </w:r>
    </w:p>
    <w:p w14:paraId="2D8ABB8E" w14:textId="57B9A968" w:rsidR="001321FE" w:rsidRPr="00AF4F47" w:rsidRDefault="00417E00" w:rsidP="00455A15">
      <w:pPr>
        <w:jc w:val="both"/>
        <w:rPr>
          <w:rFonts w:eastAsia="Batang"/>
          <w:color w:val="000000" w:themeColor="text1"/>
          <w:lang w:eastAsia="ko-KR"/>
        </w:rPr>
      </w:pPr>
      <w:r w:rsidRPr="00AF4F47">
        <w:rPr>
          <w:rFonts w:eastAsia="Batang"/>
          <w:color w:val="000000" w:themeColor="text1"/>
          <w:lang w:eastAsia="ko-KR"/>
        </w:rPr>
        <w:t>Photovoltaic materials used to replace conventional building materials in parts of the building envelope, such as the roof, skylights, or facades, serving as both a structural component and a renewable energy source.</w:t>
      </w:r>
    </w:p>
    <w:p w14:paraId="75A14AA1" w14:textId="77777777" w:rsidR="00744768" w:rsidRPr="00AF4F47" w:rsidRDefault="00744768" w:rsidP="00455A15">
      <w:pPr>
        <w:jc w:val="both"/>
        <w:rPr>
          <w:rFonts w:eastAsia="Batang"/>
          <w:color w:val="000000" w:themeColor="text1"/>
          <w:lang w:eastAsia="ko-KR"/>
        </w:rPr>
      </w:pPr>
    </w:p>
    <w:p w14:paraId="583A8D0D" w14:textId="2A8F9045" w:rsidR="001D41CC" w:rsidRPr="00AF4F47" w:rsidRDefault="001D41CC" w:rsidP="001D41CC">
      <w:pPr>
        <w:pStyle w:val="Heading2"/>
        <w:numPr>
          <w:ilvl w:val="1"/>
          <w:numId w:val="8"/>
        </w:numPr>
        <w:spacing w:before="0"/>
        <w:rPr>
          <w:rFonts w:ascii="Times New Roman" w:eastAsia="Batang" w:hAnsi="Times New Roman" w:cs="Times New Roman"/>
          <w:color w:val="auto"/>
          <w:sz w:val="24"/>
          <w:szCs w:val="24"/>
          <w:lang w:eastAsia="ko-KR"/>
        </w:rPr>
      </w:pPr>
      <w:bookmarkStart w:id="11" w:name="_Toc227671121"/>
      <w:r w:rsidRPr="00AF4F47">
        <w:rPr>
          <w:rFonts w:ascii="Times New Roman" w:eastAsia="Batang" w:hAnsi="Times New Roman" w:cs="Times New Roman"/>
          <w:color w:val="auto"/>
          <w:sz w:val="24"/>
          <w:szCs w:val="24"/>
          <w:lang w:eastAsia="ko-KR"/>
        </w:rPr>
        <w:t>Liquid Cooling Maturity Model (LCMM)</w:t>
      </w:r>
      <w:bookmarkEnd w:id="11"/>
    </w:p>
    <w:p w14:paraId="1CE8D1CF" w14:textId="3614D4F5" w:rsidR="00744768" w:rsidRPr="00AF4F47" w:rsidRDefault="001D41CC" w:rsidP="00455A15">
      <w:pPr>
        <w:jc w:val="both"/>
        <w:rPr>
          <w:rFonts w:eastAsia="Batang"/>
          <w:color w:val="000000" w:themeColor="text1"/>
          <w:lang w:eastAsia="ko-KR"/>
        </w:rPr>
      </w:pPr>
      <w:r w:rsidRPr="00AF4F47">
        <w:rPr>
          <w:rFonts w:eastAsia="Batang"/>
          <w:color w:val="000000" w:themeColor="text1"/>
          <w:lang w:eastAsia="ko-KR"/>
        </w:rPr>
        <w:t>A strategic framework designed to guide the adoption of advanced thermal management technologies, providing a staged approach for transitioning from air cooling to various levels of liquid-cooling integration.</w:t>
      </w:r>
    </w:p>
    <w:p w14:paraId="6263F5A0" w14:textId="77777777" w:rsidR="001D41CC" w:rsidRPr="00AF4F47" w:rsidRDefault="001D41CC" w:rsidP="00455A15">
      <w:pPr>
        <w:jc w:val="both"/>
        <w:rPr>
          <w:rFonts w:eastAsia="Batang"/>
          <w:color w:val="000000" w:themeColor="text1"/>
          <w:lang w:eastAsia="ko-KR"/>
        </w:rPr>
      </w:pPr>
    </w:p>
    <w:p w14:paraId="3F8FCFB7" w14:textId="37042CA9" w:rsidR="001D41CC" w:rsidRPr="00AF4F47" w:rsidRDefault="001D41CC" w:rsidP="001D41CC">
      <w:pPr>
        <w:pStyle w:val="Heading2"/>
        <w:numPr>
          <w:ilvl w:val="1"/>
          <w:numId w:val="8"/>
        </w:numPr>
        <w:spacing w:before="0"/>
        <w:rPr>
          <w:rFonts w:ascii="Times New Roman" w:eastAsia="Batang" w:hAnsi="Times New Roman" w:cs="Times New Roman"/>
          <w:color w:val="auto"/>
          <w:sz w:val="24"/>
          <w:szCs w:val="24"/>
          <w:lang w:eastAsia="ko-KR"/>
        </w:rPr>
      </w:pPr>
      <w:bookmarkStart w:id="12" w:name="_Toc227671122"/>
      <w:r w:rsidRPr="00AF4F47">
        <w:rPr>
          <w:rFonts w:ascii="Times New Roman" w:eastAsia="Batang" w:hAnsi="Times New Roman" w:cs="Times New Roman"/>
          <w:color w:val="auto"/>
          <w:sz w:val="24"/>
          <w:szCs w:val="24"/>
          <w:lang w:eastAsia="ko-KR"/>
        </w:rPr>
        <w:t>Data Center Resource Effectiveness (DCRE)</w:t>
      </w:r>
      <w:bookmarkEnd w:id="12"/>
    </w:p>
    <w:p w14:paraId="47718BB2" w14:textId="6AD319C0" w:rsidR="001D41CC" w:rsidRPr="00AF4F47" w:rsidRDefault="001D41CC" w:rsidP="00455A15">
      <w:pPr>
        <w:jc w:val="both"/>
        <w:rPr>
          <w:rFonts w:eastAsia="Batang"/>
          <w:color w:val="000000" w:themeColor="text1"/>
          <w:lang w:eastAsia="ko-KR"/>
        </w:rPr>
      </w:pPr>
      <w:r w:rsidRPr="00AF4F47">
        <w:rPr>
          <w:rFonts w:eastAsia="Batang"/>
          <w:color w:val="000000" w:themeColor="text1"/>
          <w:lang w:eastAsia="ko-KR"/>
        </w:rPr>
        <w:t>A unified assessment framework and scoring tool that combines multiple performance indicators—including energy, water, and carbon—to provide a holistic view of a facility's resource efficiency and sustainability maturity.</w:t>
      </w:r>
    </w:p>
    <w:p w14:paraId="21C58A28" w14:textId="77777777" w:rsidR="00220F99" w:rsidRPr="00AF4F47" w:rsidRDefault="00220F99" w:rsidP="00455A15">
      <w:pPr>
        <w:jc w:val="both"/>
        <w:rPr>
          <w:rFonts w:eastAsia="Batang"/>
          <w:color w:val="000000" w:themeColor="text1"/>
          <w:lang w:eastAsia="ko-KR"/>
        </w:rPr>
      </w:pPr>
    </w:p>
    <w:p w14:paraId="716B4CC4" w14:textId="39D574FD" w:rsidR="00220F99" w:rsidRPr="00AF4F47" w:rsidRDefault="00220F99" w:rsidP="00220F99">
      <w:pPr>
        <w:pStyle w:val="Heading2"/>
        <w:numPr>
          <w:ilvl w:val="1"/>
          <w:numId w:val="8"/>
        </w:numPr>
        <w:spacing w:before="0"/>
        <w:rPr>
          <w:rFonts w:ascii="Times New Roman" w:eastAsia="Batang" w:hAnsi="Times New Roman" w:cs="Times New Roman"/>
          <w:color w:val="auto"/>
          <w:sz w:val="24"/>
          <w:szCs w:val="24"/>
          <w:lang w:eastAsia="ko-KR"/>
        </w:rPr>
      </w:pPr>
      <w:bookmarkStart w:id="13" w:name="_Toc227671123"/>
      <w:r w:rsidRPr="00AF4F47">
        <w:rPr>
          <w:rFonts w:ascii="Times New Roman" w:eastAsia="Batang" w:hAnsi="Times New Roman" w:cs="Times New Roman"/>
          <w:color w:val="auto"/>
          <w:sz w:val="24"/>
          <w:szCs w:val="24"/>
          <w:lang w:eastAsia="ko-KR"/>
        </w:rPr>
        <w:t>Digital Twin</w:t>
      </w:r>
      <w:bookmarkEnd w:id="13"/>
    </w:p>
    <w:p w14:paraId="0D2D09A1" w14:textId="7DE265E0" w:rsidR="00220F99" w:rsidRPr="00AF4F47" w:rsidRDefault="00220F99" w:rsidP="00455A15">
      <w:pPr>
        <w:jc w:val="both"/>
        <w:rPr>
          <w:rFonts w:eastAsia="Batang"/>
          <w:color w:val="000000" w:themeColor="text1"/>
          <w:lang w:eastAsia="ko-KR"/>
        </w:rPr>
      </w:pPr>
      <w:r w:rsidRPr="00AF4F47">
        <w:rPr>
          <w:rFonts w:eastAsia="Batang"/>
          <w:color w:val="000000" w:themeColor="text1"/>
          <w:lang w:eastAsia="ko-KR"/>
        </w:rPr>
        <w:t xml:space="preserve">A virtual 3D replica of a physical data </w:t>
      </w:r>
      <w:proofErr w:type="spellStart"/>
      <w:r w:rsidRPr="00AF4F47">
        <w:rPr>
          <w:rFonts w:eastAsia="Batang"/>
          <w:color w:val="000000" w:themeColor="text1"/>
          <w:lang w:eastAsia="ko-KR"/>
        </w:rPr>
        <w:t>centre</w:t>
      </w:r>
      <w:proofErr w:type="spellEnd"/>
      <w:r w:rsidRPr="00AF4F47">
        <w:rPr>
          <w:rFonts w:eastAsia="Batang"/>
          <w:color w:val="000000" w:themeColor="text1"/>
          <w:lang w:eastAsia="ko-KR"/>
        </w:rPr>
        <w:t xml:space="preserve"> that mirrors real-time operational conditions—including power, cooling, and </w:t>
      </w:r>
      <w:proofErr w:type="gramStart"/>
      <w:r w:rsidRPr="00AF4F47">
        <w:rPr>
          <w:rFonts w:eastAsia="Batang"/>
          <w:color w:val="000000" w:themeColor="text1"/>
          <w:lang w:eastAsia="ko-KR"/>
        </w:rPr>
        <w:t>IT load—</w:t>
      </w:r>
      <w:proofErr w:type="gramEnd"/>
      <w:r w:rsidRPr="00AF4F47">
        <w:rPr>
          <w:rFonts w:eastAsia="Batang"/>
          <w:color w:val="000000" w:themeColor="text1"/>
          <w:lang w:eastAsia="ko-KR"/>
        </w:rPr>
        <w:t>to simulate behavior, optimize performance, and predict future states without impacting current operations.</w:t>
      </w:r>
    </w:p>
    <w:p w14:paraId="53BE3D36" w14:textId="77777777" w:rsidR="00544126" w:rsidRPr="00AF4F47" w:rsidRDefault="00544126" w:rsidP="00455A15">
      <w:pPr>
        <w:jc w:val="both"/>
        <w:rPr>
          <w:rFonts w:eastAsia="Batang"/>
          <w:color w:val="000000" w:themeColor="text1"/>
          <w:lang w:eastAsia="ko-KR"/>
        </w:rPr>
      </w:pPr>
    </w:p>
    <w:p w14:paraId="2A562D06" w14:textId="36321348" w:rsidR="00544126" w:rsidRPr="00AF4F47" w:rsidRDefault="00544126" w:rsidP="00544126">
      <w:pPr>
        <w:pStyle w:val="Heading2"/>
        <w:numPr>
          <w:ilvl w:val="1"/>
          <w:numId w:val="8"/>
        </w:numPr>
        <w:spacing w:before="0"/>
        <w:rPr>
          <w:rFonts w:ascii="Times New Roman" w:eastAsia="Batang" w:hAnsi="Times New Roman" w:cs="Times New Roman"/>
          <w:color w:val="auto"/>
          <w:sz w:val="24"/>
          <w:szCs w:val="24"/>
          <w:lang w:eastAsia="ko-KR"/>
        </w:rPr>
      </w:pPr>
      <w:bookmarkStart w:id="14" w:name="_Toc227671124"/>
      <w:r w:rsidRPr="00AF4F47">
        <w:rPr>
          <w:rFonts w:ascii="Times New Roman" w:eastAsia="Batang" w:hAnsi="Times New Roman" w:cs="Times New Roman"/>
          <w:color w:val="auto"/>
          <w:sz w:val="24"/>
          <w:szCs w:val="24"/>
          <w:lang w:eastAsia="ko-KR"/>
        </w:rPr>
        <w:t>Computational Fluid Dynamics (CFD) Simulation</w:t>
      </w:r>
      <w:bookmarkEnd w:id="14"/>
      <w:r w:rsidRPr="00AF4F47">
        <w:rPr>
          <w:rFonts w:ascii="Times New Roman" w:eastAsia="Batang" w:hAnsi="Times New Roman" w:cs="Times New Roman"/>
          <w:color w:val="auto"/>
          <w:sz w:val="24"/>
          <w:szCs w:val="24"/>
          <w:lang w:eastAsia="ko-KR"/>
        </w:rPr>
        <w:t xml:space="preserve"> </w:t>
      </w:r>
    </w:p>
    <w:p w14:paraId="443188D0" w14:textId="22DD997E" w:rsidR="00544126" w:rsidRPr="00AF4F47" w:rsidRDefault="00544126" w:rsidP="00455A15">
      <w:pPr>
        <w:jc w:val="both"/>
        <w:rPr>
          <w:rFonts w:eastAsia="Batang"/>
          <w:color w:val="000000" w:themeColor="text1"/>
          <w:lang w:eastAsia="ko-KR"/>
        </w:rPr>
      </w:pPr>
      <w:r w:rsidRPr="00AF4F47">
        <w:rPr>
          <w:rFonts w:eastAsia="Batang"/>
          <w:color w:val="000000" w:themeColor="text1"/>
          <w:lang w:eastAsia="ko-KR"/>
        </w:rPr>
        <w:t xml:space="preserve">A simulation-based modeling technology that solves complex numerical equations to predict airflow, temperature distribution, and heat transfer within </w:t>
      </w:r>
      <w:proofErr w:type="gramStart"/>
      <w:r w:rsidRPr="00AF4F47">
        <w:rPr>
          <w:rFonts w:eastAsia="Batang"/>
          <w:color w:val="000000" w:themeColor="text1"/>
          <w:lang w:eastAsia="ko-KR"/>
        </w:rPr>
        <w:t>a space</w:t>
      </w:r>
      <w:proofErr w:type="gramEnd"/>
      <w:r w:rsidRPr="00AF4F47">
        <w:rPr>
          <w:rFonts w:eastAsia="Batang"/>
          <w:color w:val="000000" w:themeColor="text1"/>
          <w:lang w:eastAsia="ko-KR"/>
        </w:rPr>
        <w:t xml:space="preserve">. In data </w:t>
      </w:r>
      <w:proofErr w:type="spellStart"/>
      <w:r w:rsidRPr="00AF4F47">
        <w:rPr>
          <w:rFonts w:eastAsia="Batang"/>
          <w:color w:val="000000" w:themeColor="text1"/>
          <w:lang w:eastAsia="ko-KR"/>
        </w:rPr>
        <w:t>centres</w:t>
      </w:r>
      <w:proofErr w:type="spellEnd"/>
      <w:r w:rsidRPr="00AF4F47">
        <w:rPr>
          <w:rFonts w:eastAsia="Batang"/>
          <w:color w:val="000000" w:themeColor="text1"/>
          <w:lang w:eastAsia="ko-KR"/>
        </w:rPr>
        <w:t>, it is used to identify potential hot spots and optimize cooling performance during both the design and operational phases.</w:t>
      </w:r>
    </w:p>
    <w:p w14:paraId="7E1F1AB4" w14:textId="77777777" w:rsidR="004055E9" w:rsidRPr="00AF4F47" w:rsidRDefault="004055E9" w:rsidP="00455A15">
      <w:pPr>
        <w:jc w:val="both"/>
        <w:rPr>
          <w:rFonts w:eastAsia="Batang"/>
          <w:color w:val="000000" w:themeColor="text1"/>
          <w:lang w:eastAsia="ko-KR"/>
        </w:rPr>
      </w:pPr>
    </w:p>
    <w:p w14:paraId="1DCB413A" w14:textId="75EDB10D" w:rsidR="004055E9" w:rsidRPr="00AF4F47" w:rsidRDefault="00E7202A" w:rsidP="004055E9">
      <w:pPr>
        <w:pStyle w:val="Heading2"/>
        <w:numPr>
          <w:ilvl w:val="1"/>
          <w:numId w:val="8"/>
        </w:numPr>
        <w:spacing w:before="0"/>
        <w:rPr>
          <w:rFonts w:ascii="Times New Roman" w:eastAsia="Batang" w:hAnsi="Times New Roman" w:cs="Times New Roman"/>
          <w:color w:val="auto"/>
          <w:sz w:val="24"/>
          <w:szCs w:val="24"/>
          <w:lang w:eastAsia="ko-KR"/>
        </w:rPr>
      </w:pPr>
      <w:bookmarkStart w:id="15" w:name="_Toc227671125"/>
      <w:r w:rsidRPr="00AF4F47">
        <w:rPr>
          <w:rFonts w:ascii="Times New Roman" w:eastAsia="Batang" w:hAnsi="Times New Roman" w:cs="Times New Roman"/>
          <w:color w:val="auto"/>
          <w:sz w:val="24"/>
          <w:szCs w:val="24"/>
          <w:lang w:eastAsia="ko-KR"/>
        </w:rPr>
        <w:t>Combined Cooling, Heat, and Power (CCHP)</w:t>
      </w:r>
      <w:bookmarkEnd w:id="15"/>
      <w:r w:rsidR="004055E9" w:rsidRPr="00AF4F47">
        <w:rPr>
          <w:rFonts w:ascii="Times New Roman" w:eastAsia="Batang" w:hAnsi="Times New Roman" w:cs="Times New Roman"/>
          <w:color w:val="auto"/>
          <w:sz w:val="24"/>
          <w:szCs w:val="24"/>
          <w:lang w:eastAsia="ko-KR"/>
        </w:rPr>
        <w:t xml:space="preserve"> </w:t>
      </w:r>
    </w:p>
    <w:p w14:paraId="199216AE" w14:textId="16E448FC" w:rsidR="004055E9" w:rsidRPr="00AF4F47" w:rsidRDefault="00E7202A" w:rsidP="004055E9">
      <w:pPr>
        <w:jc w:val="both"/>
        <w:rPr>
          <w:rFonts w:eastAsia="Batang"/>
          <w:color w:val="000000" w:themeColor="text1"/>
          <w:lang w:eastAsia="ko-KR"/>
        </w:rPr>
      </w:pPr>
      <w:r w:rsidRPr="00AF4F47">
        <w:rPr>
          <w:rFonts w:eastAsia="Batang"/>
          <w:color w:val="000000" w:themeColor="text1"/>
          <w:lang w:eastAsia="ko-KR"/>
        </w:rPr>
        <w:t>An integrated energy system that uses a single fuel source, such as gas, to simultaneously produce electricity and useful thermal energy for cooling. In data centers, waste heat is recovered via heat exchangers to drive absorption chillers, significantly reducing the reliance on grid power for thermal management</w:t>
      </w:r>
      <w:r w:rsidR="004A09C2" w:rsidRPr="00AF4F47">
        <w:rPr>
          <w:rFonts w:eastAsia="Batang"/>
          <w:color w:val="000000" w:themeColor="text1"/>
          <w:lang w:eastAsia="ko-KR"/>
        </w:rPr>
        <w:t xml:space="preserve">, as illustrated by the energy distribution flow in </w:t>
      </w:r>
      <w:r w:rsidR="004A09C2" w:rsidRPr="00AF4F47">
        <w:rPr>
          <w:rFonts w:eastAsia="Batang"/>
          <w:b/>
          <w:bCs/>
          <w:color w:val="000000" w:themeColor="text1"/>
          <w:lang w:eastAsia="ko-KR"/>
        </w:rPr>
        <w:t xml:space="preserve">Figure </w:t>
      </w:r>
      <w:r w:rsidR="007218BC" w:rsidRPr="00AF4F47">
        <w:rPr>
          <w:rFonts w:eastAsia="Batang"/>
          <w:b/>
          <w:bCs/>
          <w:color w:val="000000" w:themeColor="text1"/>
          <w:lang w:eastAsia="ko-KR"/>
        </w:rPr>
        <w:t>1.</w:t>
      </w:r>
    </w:p>
    <w:p w14:paraId="52E28EC5" w14:textId="77777777" w:rsidR="00E7202A" w:rsidRPr="00AF4F47" w:rsidRDefault="00E7202A" w:rsidP="004055E9">
      <w:pPr>
        <w:jc w:val="both"/>
        <w:rPr>
          <w:rFonts w:eastAsia="Batang"/>
          <w:color w:val="000000" w:themeColor="text1"/>
          <w:lang w:eastAsia="ko-KR"/>
        </w:rPr>
      </w:pPr>
    </w:p>
    <w:p w14:paraId="55A699B7" w14:textId="77777777" w:rsidR="00487D6A" w:rsidRPr="00AF4F47" w:rsidRDefault="00487D6A" w:rsidP="00EF6060">
      <w:pPr>
        <w:keepNext/>
        <w:jc w:val="center"/>
      </w:pPr>
      <w:r w:rsidRPr="00D443FD">
        <w:rPr>
          <w:noProof/>
        </w:rPr>
        <w:drawing>
          <wp:inline distT="0" distB="0" distL="0" distR="0" wp14:anchorId="2186D6A2" wp14:editId="2AD340CE">
            <wp:extent cx="3163417" cy="3066757"/>
            <wp:effectExtent l="0" t="0" r="0" b="0"/>
            <wp:docPr id="57841244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78412445" name="Picture 578412445"/>
                    <pic:cNvPicPr/>
                  </pic:nvPicPr>
                  <pic:blipFill>
                    <a:blip r:embed="rId20">
                      <a:extLst>
                        <a:ext uri="{28A0092B-C50C-407E-A947-70E740481C1C}">
                          <a14:useLocalDpi xmlns:a14="http://schemas.microsoft.com/office/drawing/2010/main" val="0"/>
                        </a:ext>
                      </a:extLst>
                    </a:blip>
                    <a:stretch>
                      <a:fillRect/>
                    </a:stretch>
                  </pic:blipFill>
                  <pic:spPr>
                    <a:xfrm>
                      <a:off x="0" y="0"/>
                      <a:ext cx="3206960" cy="3108969"/>
                    </a:xfrm>
                    <a:prstGeom prst="rect">
                      <a:avLst/>
                    </a:prstGeom>
                  </pic:spPr>
                </pic:pic>
              </a:graphicData>
            </a:graphic>
          </wp:inline>
        </w:drawing>
      </w:r>
    </w:p>
    <w:p w14:paraId="60435323" w14:textId="4ED09D60" w:rsidR="00E7202A" w:rsidRPr="00AF4F47" w:rsidRDefault="00487D6A" w:rsidP="00EF6060">
      <w:pPr>
        <w:tabs>
          <w:tab w:val="center" w:pos="4513"/>
          <w:tab w:val="left" w:pos="7605"/>
        </w:tabs>
        <w:jc w:val="center"/>
        <w:rPr>
          <w:b/>
        </w:rPr>
      </w:pPr>
      <w:r w:rsidRPr="00AF4F47">
        <w:rPr>
          <w:b/>
        </w:rPr>
        <w:t xml:space="preserve">Figure </w:t>
      </w:r>
      <w:r w:rsidRPr="00AF4F47">
        <w:rPr>
          <w:b/>
        </w:rPr>
        <w:fldChar w:fldCharType="begin"/>
      </w:r>
      <w:r w:rsidRPr="00AF4F47">
        <w:rPr>
          <w:b/>
        </w:rPr>
        <w:instrText xml:space="preserve"> SEQ Figure \* ARABIC </w:instrText>
      </w:r>
      <w:r w:rsidRPr="00AF4F47">
        <w:rPr>
          <w:b/>
        </w:rPr>
        <w:fldChar w:fldCharType="separate"/>
      </w:r>
      <w:r w:rsidR="00256035" w:rsidRPr="00D443FD">
        <w:rPr>
          <w:b/>
        </w:rPr>
        <w:t>1</w:t>
      </w:r>
      <w:r w:rsidRPr="00AF4F47">
        <w:rPr>
          <w:b/>
        </w:rPr>
        <w:fldChar w:fldCharType="end"/>
      </w:r>
      <w:r w:rsidRPr="00AF4F47">
        <w:rPr>
          <w:b/>
        </w:rPr>
        <w:t xml:space="preserve"> Sankey Diagram of Energy Distribution and Thermal Recovery Potential in CCHP Systems</w:t>
      </w:r>
    </w:p>
    <w:p w14:paraId="25458A10" w14:textId="77777777" w:rsidR="00B36B9E" w:rsidRPr="00AF4F47" w:rsidRDefault="00B36B9E" w:rsidP="000E0E25">
      <w:pPr>
        <w:pStyle w:val="Heading1"/>
        <w:numPr>
          <w:ilvl w:val="0"/>
          <w:numId w:val="8"/>
        </w:numPr>
        <w:jc w:val="left"/>
        <w:rPr>
          <w:rStyle w:val="Strong"/>
          <w:b/>
          <w:u w:val="none"/>
        </w:rPr>
      </w:pPr>
      <w:bookmarkStart w:id="16" w:name="_Toc227671126"/>
      <w:r w:rsidRPr="00AF4F47">
        <w:rPr>
          <w:rStyle w:val="Strong"/>
          <w:b/>
          <w:u w:val="none"/>
        </w:rPr>
        <w:lastRenderedPageBreak/>
        <w:t>Overview of Related International Standardization Activities on Green Data Centre</w:t>
      </w:r>
      <w:bookmarkEnd w:id="16"/>
    </w:p>
    <w:p w14:paraId="77CE500A" w14:textId="77777777" w:rsidR="00455A15" w:rsidRPr="00AF4F47" w:rsidRDefault="00455A15" w:rsidP="00455A15"/>
    <w:p w14:paraId="40E193BB" w14:textId="77777777" w:rsidR="00B36B9E" w:rsidRPr="00AF4F47" w:rsidRDefault="00B36B9E" w:rsidP="000E0E25">
      <w:pPr>
        <w:pStyle w:val="Heading2"/>
        <w:numPr>
          <w:ilvl w:val="1"/>
          <w:numId w:val="8"/>
        </w:numPr>
        <w:spacing w:before="0"/>
        <w:rPr>
          <w:rFonts w:ascii="Times New Roman" w:hAnsi="Times New Roman" w:cs="Times New Roman"/>
          <w:color w:val="auto"/>
          <w:sz w:val="24"/>
          <w:szCs w:val="24"/>
        </w:rPr>
      </w:pPr>
      <w:bookmarkStart w:id="17" w:name="_Toc227671127"/>
      <w:r w:rsidRPr="00AF4F47">
        <w:rPr>
          <w:rFonts w:ascii="Times New Roman" w:hAnsi="Times New Roman" w:cs="Times New Roman"/>
          <w:color w:val="auto"/>
          <w:sz w:val="24"/>
          <w:szCs w:val="24"/>
        </w:rPr>
        <w:t>ITU-T</w:t>
      </w:r>
      <w:bookmarkEnd w:id="17"/>
    </w:p>
    <w:p w14:paraId="28ED4FC4" w14:textId="77777777" w:rsidR="00B36B9E" w:rsidRPr="00AF4F47" w:rsidRDefault="00B36B9E" w:rsidP="00455A15">
      <w:pPr>
        <w:jc w:val="both"/>
      </w:pPr>
      <w:r w:rsidRPr="00AF4F47">
        <w:t>Recommendation ITU-T L.1300 describes best practices aimed at reducing the negative impact of data centers on the climate. The application of the best practices defined in this document can help owners and managers to build future data centers, or improve existing ones, to operate in an environmentally responsible manner.</w:t>
      </w:r>
    </w:p>
    <w:p w14:paraId="6E9DC058" w14:textId="77777777" w:rsidR="00EC29A8" w:rsidRPr="00AF4F47" w:rsidRDefault="00EC29A8" w:rsidP="00455A15">
      <w:pPr>
        <w:jc w:val="both"/>
      </w:pPr>
    </w:p>
    <w:p w14:paraId="3319DC15" w14:textId="77777777" w:rsidR="00B36B9E" w:rsidRPr="00AF4F47" w:rsidRDefault="00B36B9E" w:rsidP="00455A15">
      <w:pPr>
        <w:jc w:val="both"/>
      </w:pPr>
      <w:r w:rsidRPr="00AF4F47">
        <w:t xml:space="preserve">This Recommendation describes best practices for energy-efficient construction, operation and management of green data </w:t>
      </w:r>
      <w:proofErr w:type="spellStart"/>
      <w:r w:rsidRPr="00AF4F47">
        <w:t>centres</w:t>
      </w:r>
      <w:proofErr w:type="spellEnd"/>
      <w:r w:rsidRPr="00AF4F47">
        <w:t xml:space="preserve"> that contain </w:t>
      </w:r>
      <w:proofErr w:type="gramStart"/>
      <w:r w:rsidRPr="00AF4F47">
        <w:t>a number of</w:t>
      </w:r>
      <w:proofErr w:type="gramEnd"/>
      <w:r w:rsidRPr="00AF4F47">
        <w:t xml:space="preserve"> essential components, including ICT equipment and services, cooling, power equipment, data </w:t>
      </w:r>
      <w:proofErr w:type="spellStart"/>
      <w:r w:rsidRPr="00AF4F47">
        <w:t>centre</w:t>
      </w:r>
      <w:proofErr w:type="spellEnd"/>
      <w:r w:rsidRPr="00AF4F47">
        <w:t xml:space="preserve"> building, etc. </w:t>
      </w:r>
    </w:p>
    <w:p w14:paraId="78FA1DC8" w14:textId="77777777" w:rsidR="00EC29A8" w:rsidRPr="00AF4F47" w:rsidRDefault="00EC29A8" w:rsidP="00455A15">
      <w:pPr>
        <w:jc w:val="both"/>
      </w:pPr>
    </w:p>
    <w:p w14:paraId="021CEF38" w14:textId="77777777" w:rsidR="00B36B9E" w:rsidRPr="00AF4F47" w:rsidRDefault="00B36B9E" w:rsidP="00455A15">
      <w:pPr>
        <w:jc w:val="both"/>
      </w:pPr>
      <w:r w:rsidRPr="00AF4F47">
        <w:t xml:space="preserve">Best practices have been identified and divided into different clauses to cover the following different components of a data </w:t>
      </w:r>
      <w:proofErr w:type="spellStart"/>
      <w:r w:rsidRPr="00AF4F47">
        <w:t>centre</w:t>
      </w:r>
      <w:proofErr w:type="spellEnd"/>
      <w:r w:rsidRPr="00AF4F47">
        <w:t xml:space="preserve">: </w:t>
      </w:r>
    </w:p>
    <w:p w14:paraId="2B11E5CD" w14:textId="77777777" w:rsidR="00B36B9E" w:rsidRPr="00AF4F47" w:rsidRDefault="00B36B9E" w:rsidP="000E0E25">
      <w:pPr>
        <w:pStyle w:val="NoSpacing"/>
        <w:numPr>
          <w:ilvl w:val="0"/>
          <w:numId w:val="11"/>
        </w:numPr>
      </w:pPr>
      <w:r w:rsidRPr="00AF4F47">
        <w:t>planning, utilization and management;</w:t>
      </w:r>
    </w:p>
    <w:p w14:paraId="68A9B4A0" w14:textId="77777777" w:rsidR="00B36B9E" w:rsidRPr="00AF4F47" w:rsidRDefault="00B36B9E" w:rsidP="000E0E25">
      <w:pPr>
        <w:pStyle w:val="NoSpacing"/>
        <w:numPr>
          <w:ilvl w:val="0"/>
          <w:numId w:val="11"/>
        </w:numPr>
      </w:pPr>
      <w:r w:rsidRPr="00AF4F47">
        <w:t>ICT equipment and services;</w:t>
      </w:r>
    </w:p>
    <w:p w14:paraId="51835616" w14:textId="77777777" w:rsidR="00B36B9E" w:rsidRPr="00AF4F47" w:rsidRDefault="00B36B9E" w:rsidP="000E0E25">
      <w:pPr>
        <w:pStyle w:val="NoSpacing"/>
        <w:numPr>
          <w:ilvl w:val="0"/>
          <w:numId w:val="11"/>
        </w:numPr>
      </w:pPr>
      <w:r w:rsidRPr="00AF4F47">
        <w:t xml:space="preserve">cooling; </w:t>
      </w:r>
    </w:p>
    <w:p w14:paraId="368A5C6A" w14:textId="77777777" w:rsidR="00B36B9E" w:rsidRPr="00AF4F47" w:rsidRDefault="00B36B9E" w:rsidP="000E0E25">
      <w:pPr>
        <w:pStyle w:val="NoSpacing"/>
        <w:numPr>
          <w:ilvl w:val="0"/>
          <w:numId w:val="11"/>
        </w:numPr>
      </w:pPr>
      <w:r w:rsidRPr="00AF4F47">
        <w:t xml:space="preserve">data </w:t>
      </w:r>
      <w:proofErr w:type="spellStart"/>
      <w:r w:rsidRPr="00AF4F47">
        <w:t>centre</w:t>
      </w:r>
      <w:proofErr w:type="spellEnd"/>
      <w:r w:rsidRPr="00AF4F47">
        <w:t xml:space="preserve"> power equipment;</w:t>
      </w:r>
    </w:p>
    <w:p w14:paraId="750820DA" w14:textId="77777777" w:rsidR="00B36B9E" w:rsidRPr="00AF4F47" w:rsidRDefault="00B36B9E" w:rsidP="000E0E25">
      <w:pPr>
        <w:pStyle w:val="NoSpacing"/>
        <w:numPr>
          <w:ilvl w:val="0"/>
          <w:numId w:val="11"/>
        </w:numPr>
      </w:pPr>
      <w:r w:rsidRPr="00AF4F47">
        <w:t xml:space="preserve">other data </w:t>
      </w:r>
      <w:proofErr w:type="spellStart"/>
      <w:r w:rsidRPr="00AF4F47">
        <w:t>centre</w:t>
      </w:r>
      <w:proofErr w:type="spellEnd"/>
      <w:r w:rsidRPr="00AF4F47">
        <w:t xml:space="preserve"> equipment;</w:t>
      </w:r>
    </w:p>
    <w:p w14:paraId="53E13CF0" w14:textId="77777777" w:rsidR="00B36B9E" w:rsidRPr="00AF4F47" w:rsidRDefault="00B36B9E" w:rsidP="000E0E25">
      <w:pPr>
        <w:pStyle w:val="NoSpacing"/>
        <w:numPr>
          <w:ilvl w:val="0"/>
          <w:numId w:val="11"/>
        </w:numPr>
      </w:pPr>
      <w:r w:rsidRPr="00AF4F47">
        <w:t xml:space="preserve">data </w:t>
      </w:r>
      <w:proofErr w:type="spellStart"/>
      <w:r w:rsidRPr="00AF4F47">
        <w:t>centre</w:t>
      </w:r>
      <w:proofErr w:type="spellEnd"/>
      <w:r w:rsidRPr="00AF4F47">
        <w:t xml:space="preserve"> building;</w:t>
      </w:r>
    </w:p>
    <w:p w14:paraId="02EB92D7" w14:textId="77777777" w:rsidR="00B36B9E" w:rsidRPr="00AF4F47" w:rsidRDefault="00B36B9E" w:rsidP="000E0E25">
      <w:pPr>
        <w:pStyle w:val="NoSpacing"/>
        <w:numPr>
          <w:ilvl w:val="0"/>
          <w:numId w:val="11"/>
        </w:numPr>
      </w:pPr>
      <w:r w:rsidRPr="00AF4F47">
        <w:t>monitoring;</w:t>
      </w:r>
    </w:p>
    <w:p w14:paraId="226CF8CE" w14:textId="77777777" w:rsidR="00B36B9E" w:rsidRPr="00AF4F47" w:rsidRDefault="00B36B9E" w:rsidP="000E0E25">
      <w:pPr>
        <w:pStyle w:val="NoSpacing"/>
        <w:numPr>
          <w:ilvl w:val="0"/>
          <w:numId w:val="11"/>
        </w:numPr>
      </w:pPr>
      <w:r w:rsidRPr="00AF4F47">
        <w:t>design of network;</w:t>
      </w:r>
    </w:p>
    <w:p w14:paraId="4991C13E" w14:textId="77777777" w:rsidR="00B36B9E" w:rsidRPr="00AF4F47" w:rsidRDefault="00B36B9E" w:rsidP="000E0E25">
      <w:pPr>
        <w:pStyle w:val="NoSpacing"/>
        <w:numPr>
          <w:ilvl w:val="0"/>
          <w:numId w:val="11"/>
        </w:numPr>
      </w:pPr>
      <w:r w:rsidRPr="00AF4F47">
        <w:t xml:space="preserve">cloud data </w:t>
      </w:r>
      <w:proofErr w:type="spellStart"/>
      <w:r w:rsidRPr="00AF4F47">
        <w:t>centre</w:t>
      </w:r>
      <w:proofErr w:type="spellEnd"/>
      <w:r w:rsidRPr="00AF4F47">
        <w:t xml:space="preserve">; </w:t>
      </w:r>
    </w:p>
    <w:p w14:paraId="77AF4029" w14:textId="77777777" w:rsidR="00B36B9E" w:rsidRPr="00AF4F47" w:rsidRDefault="00B36B9E" w:rsidP="000E0E25">
      <w:pPr>
        <w:pStyle w:val="NoSpacing"/>
        <w:numPr>
          <w:ilvl w:val="0"/>
          <w:numId w:val="11"/>
        </w:numPr>
      </w:pPr>
      <w:r w:rsidRPr="00AF4F47">
        <w:t xml:space="preserve">optimization of energy management of the whole data </w:t>
      </w:r>
      <w:proofErr w:type="spellStart"/>
      <w:r w:rsidRPr="00AF4F47">
        <w:t>centre</w:t>
      </w:r>
      <w:proofErr w:type="spellEnd"/>
      <w:r w:rsidRPr="00AF4F47">
        <w:t>.</w:t>
      </w:r>
    </w:p>
    <w:p w14:paraId="1BDCCE0F" w14:textId="77777777" w:rsidR="00DE6EFF" w:rsidRPr="00AF4F47" w:rsidRDefault="00DE6EFF" w:rsidP="00DE6EFF">
      <w:pPr>
        <w:pStyle w:val="NoSpacing"/>
      </w:pPr>
    </w:p>
    <w:p w14:paraId="0A5A8BEC" w14:textId="63068609" w:rsidR="00DE6EFF" w:rsidRPr="00AF4F47" w:rsidRDefault="00DC3E25" w:rsidP="00DE6EFF">
      <w:pPr>
        <w:pStyle w:val="NoSpacing"/>
      </w:pPr>
      <w:r w:rsidRPr="00AF4F47">
        <w:t>In alignment with WTSA-24 Resolution 73, ITU-T has expanded its framework to address the circular economy and climate-resilient infrastructure. Key additions to the ITU-T L-series include:</w:t>
      </w:r>
    </w:p>
    <w:p w14:paraId="1828E635" w14:textId="4F3C6C97" w:rsidR="00DC3E25" w:rsidRPr="00AF4F47" w:rsidRDefault="00406109" w:rsidP="00DC3E25">
      <w:pPr>
        <w:pStyle w:val="NoSpacing"/>
        <w:numPr>
          <w:ilvl w:val="0"/>
          <w:numId w:val="22"/>
        </w:numPr>
      </w:pPr>
      <w:r w:rsidRPr="00AF4F47">
        <w:rPr>
          <w:b/>
          <w:bCs/>
        </w:rPr>
        <w:t>ITU-T L.1333 (2022):</w:t>
      </w:r>
      <w:r w:rsidRPr="00AF4F47">
        <w:t xml:space="preserve"> Introduces the Network Carbon Intensity energy (</w:t>
      </w:r>
      <w:proofErr w:type="spellStart"/>
      <w:r w:rsidRPr="00AF4F47">
        <w:t>NCIe</w:t>
      </w:r>
      <w:proofErr w:type="spellEnd"/>
      <w:r w:rsidRPr="00AF4F47">
        <w:t>) metric, allowing operators to monitor carbon data intensity alongside energy efficiency to align with global net-zero trajectories.</w:t>
      </w:r>
    </w:p>
    <w:p w14:paraId="2122BE89" w14:textId="7CF10828" w:rsidR="00406109" w:rsidRPr="00AF4F47" w:rsidRDefault="00DC7FED" w:rsidP="00DC3E25">
      <w:pPr>
        <w:pStyle w:val="NoSpacing"/>
        <w:numPr>
          <w:ilvl w:val="0"/>
          <w:numId w:val="22"/>
        </w:numPr>
      </w:pPr>
      <w:r w:rsidRPr="00AF4F47">
        <w:rPr>
          <w:b/>
          <w:bCs/>
        </w:rPr>
        <w:t>ITU-T L.1327 (2024):</w:t>
      </w:r>
      <w:r w:rsidRPr="00AF4F47">
        <w:t xml:space="preserve"> Provides a specific methodology for the selection of cooling technologies. It includes a dedicated focus on Tropical Climate Adaptation, identifying that traditional free cooling is often impractical in equatorial regions and recommending advanced alternatives such as liquid cooling and immersion systems.</w:t>
      </w:r>
    </w:p>
    <w:p w14:paraId="5B56B139" w14:textId="10272741" w:rsidR="00DC7FED" w:rsidRPr="00AF4F47" w:rsidRDefault="00DC7FED" w:rsidP="00490374">
      <w:pPr>
        <w:pStyle w:val="NoSpacing"/>
        <w:numPr>
          <w:ilvl w:val="0"/>
          <w:numId w:val="22"/>
        </w:numPr>
      </w:pPr>
      <w:r w:rsidRPr="00AF4F47">
        <w:rPr>
          <w:b/>
          <w:bCs/>
        </w:rPr>
        <w:t>ITU-T L.1395 &amp; L.1396 (2025):</w:t>
      </w:r>
      <w:r w:rsidRPr="00AF4F47">
        <w:t xml:space="preserve"> </w:t>
      </w:r>
      <w:r w:rsidR="002F0F1F" w:rsidRPr="00AF4F47">
        <w:t>Establish standardized monitoring and control interfaces for power, cooling, and building environment systems. These recommendations focus on the interoperability of heterogeneous management systems in multi-vendor environments, enabling more precise automated adjustments to optimize energy consumption in challenging climates.</w:t>
      </w:r>
    </w:p>
    <w:p w14:paraId="193D6087" w14:textId="77777777" w:rsidR="00455A15" w:rsidRPr="00AF4F47" w:rsidRDefault="00455A15" w:rsidP="0027210C">
      <w:pPr>
        <w:pStyle w:val="NoSpacing"/>
        <w:ind w:left="720"/>
      </w:pPr>
    </w:p>
    <w:p w14:paraId="62ACE9CA" w14:textId="77777777" w:rsidR="00B36B9E" w:rsidRPr="00AF4F47" w:rsidRDefault="00B36B9E" w:rsidP="000E0E25">
      <w:pPr>
        <w:pStyle w:val="Heading2"/>
        <w:numPr>
          <w:ilvl w:val="1"/>
          <w:numId w:val="8"/>
        </w:numPr>
        <w:spacing w:before="0"/>
        <w:rPr>
          <w:rFonts w:ascii="Times New Roman" w:hAnsi="Times New Roman" w:cs="Times New Roman"/>
          <w:color w:val="auto"/>
          <w:sz w:val="24"/>
          <w:szCs w:val="24"/>
        </w:rPr>
      </w:pPr>
      <w:bookmarkStart w:id="18" w:name="_Toc227671128"/>
      <w:r w:rsidRPr="00AF4F47">
        <w:rPr>
          <w:rFonts w:ascii="Times New Roman" w:hAnsi="Times New Roman" w:cs="Times New Roman"/>
          <w:color w:val="auto"/>
          <w:sz w:val="24"/>
          <w:szCs w:val="24"/>
        </w:rPr>
        <w:t>ISO/IEC JTC1</w:t>
      </w:r>
      <w:bookmarkEnd w:id="18"/>
    </w:p>
    <w:p w14:paraId="1E91E6EA" w14:textId="77777777" w:rsidR="00110089" w:rsidRPr="00AF4F47" w:rsidRDefault="00110089" w:rsidP="00455A15">
      <w:pPr>
        <w:jc w:val="both"/>
        <w:rPr>
          <w:color w:val="000000" w:themeColor="text1"/>
        </w:rPr>
      </w:pPr>
      <w:r w:rsidRPr="00AF4F47">
        <w:rPr>
          <w:color w:val="000000" w:themeColor="text1"/>
        </w:rPr>
        <w:t>ISO/IEC JTC 1 is a joint technical committee of the International Organization for Standardization (ISO) and the International Electrotechnical Commission (IEC). Its purpose is to develop, maintain and promote standards in the fields of information technology (IT) and Information and Communications Technology (ICT).</w:t>
      </w:r>
    </w:p>
    <w:p w14:paraId="698AC6BE" w14:textId="77777777" w:rsidR="004E0C2F" w:rsidRPr="00AF4F47" w:rsidRDefault="004E0C2F" w:rsidP="00455A15">
      <w:pPr>
        <w:jc w:val="both"/>
        <w:rPr>
          <w:color w:val="000000" w:themeColor="text1"/>
        </w:rPr>
      </w:pPr>
    </w:p>
    <w:p w14:paraId="5E547480" w14:textId="19BCAA96" w:rsidR="00455A15" w:rsidRPr="00DD2C00" w:rsidRDefault="004E0C2F" w:rsidP="00455A15">
      <w:pPr>
        <w:jc w:val="both"/>
        <w:rPr>
          <w:color w:val="000000" w:themeColor="text1"/>
        </w:rPr>
      </w:pPr>
      <w:r w:rsidRPr="00AF4F47">
        <w:rPr>
          <w:color w:val="000000" w:themeColor="text1"/>
        </w:rPr>
        <w:t xml:space="preserve">ISO/IEC JTC1 has significantly expanded its data </w:t>
      </w:r>
      <w:proofErr w:type="spellStart"/>
      <w:r w:rsidRPr="00AF4F47">
        <w:rPr>
          <w:color w:val="000000" w:themeColor="text1"/>
        </w:rPr>
        <w:t>centres</w:t>
      </w:r>
      <w:proofErr w:type="spellEnd"/>
      <w:r w:rsidRPr="00AF4F47">
        <w:rPr>
          <w:color w:val="000000" w:themeColor="text1"/>
        </w:rPr>
        <w:t xml:space="preserve"> energy efficiency KPI series (ISO/IEC 30134) and its infrastructure standards (ISO/IEC 22237). The current series includes:</w:t>
      </w:r>
    </w:p>
    <w:p w14:paraId="565AF793" w14:textId="77777777" w:rsidR="00D07BE2" w:rsidRPr="00AF4F47" w:rsidRDefault="00D07BE2" w:rsidP="00455A15">
      <w:pPr>
        <w:jc w:val="both"/>
        <w:rPr>
          <w:color w:val="000000" w:themeColor="text1"/>
        </w:rPr>
      </w:pPr>
    </w:p>
    <w:p w14:paraId="67999A77" w14:textId="08BC136F" w:rsidR="0000692A" w:rsidRPr="00AF4F47" w:rsidRDefault="0000692A" w:rsidP="0000692A">
      <w:pPr>
        <w:pStyle w:val="ListParagraph"/>
        <w:numPr>
          <w:ilvl w:val="0"/>
          <w:numId w:val="9"/>
        </w:numPr>
        <w:ind w:leftChars="0"/>
        <w:contextualSpacing/>
        <w:jc w:val="both"/>
        <w:rPr>
          <w:rFonts w:cs="Times New Roman"/>
          <w:color w:val="000000" w:themeColor="text1"/>
          <w:lang w:eastAsia="ko-KR"/>
        </w:rPr>
      </w:pPr>
      <w:r w:rsidRPr="00AF4F47">
        <w:rPr>
          <w:rFonts w:cs="Times New Roman"/>
          <w:color w:val="000000" w:themeColor="text1"/>
          <w:lang w:eastAsia="ko-KR"/>
        </w:rPr>
        <w:lastRenderedPageBreak/>
        <w:t>ISO/IEC 30134-1:2016+A1:2018 Part 1: Overview and general requirements.</w:t>
      </w:r>
    </w:p>
    <w:p w14:paraId="2A7D5E8E" w14:textId="23FED0DF" w:rsidR="0000692A" w:rsidRPr="00AF4F47" w:rsidRDefault="0000692A" w:rsidP="0000692A">
      <w:pPr>
        <w:pStyle w:val="ListParagraph"/>
        <w:numPr>
          <w:ilvl w:val="0"/>
          <w:numId w:val="9"/>
        </w:numPr>
        <w:ind w:leftChars="0"/>
        <w:contextualSpacing/>
        <w:jc w:val="both"/>
        <w:rPr>
          <w:rFonts w:cs="Times New Roman"/>
          <w:color w:val="000000" w:themeColor="text1"/>
          <w:lang w:eastAsia="ko-KR"/>
        </w:rPr>
      </w:pPr>
      <w:r w:rsidRPr="00AF4F47">
        <w:rPr>
          <w:rFonts w:cs="Times New Roman"/>
          <w:color w:val="000000" w:themeColor="text1"/>
          <w:lang w:eastAsia="ko-KR"/>
        </w:rPr>
        <w:t>ISO/IEC 30134-2:2026 Part 2: Power Usage Effectiveness (PUE).</w:t>
      </w:r>
    </w:p>
    <w:p w14:paraId="0FA3674C" w14:textId="36064A5C" w:rsidR="0000692A" w:rsidRPr="00AF4F47" w:rsidRDefault="0000692A" w:rsidP="0000692A">
      <w:pPr>
        <w:pStyle w:val="ListParagraph"/>
        <w:numPr>
          <w:ilvl w:val="0"/>
          <w:numId w:val="9"/>
        </w:numPr>
        <w:ind w:leftChars="0"/>
        <w:contextualSpacing/>
        <w:jc w:val="both"/>
        <w:rPr>
          <w:rFonts w:cs="Times New Roman"/>
          <w:color w:val="000000" w:themeColor="text1"/>
          <w:lang w:eastAsia="ko-KR"/>
        </w:rPr>
      </w:pPr>
      <w:r w:rsidRPr="00AF4F47">
        <w:rPr>
          <w:rFonts w:cs="Times New Roman"/>
          <w:color w:val="000000" w:themeColor="text1"/>
          <w:lang w:eastAsia="ko-KR"/>
        </w:rPr>
        <w:t>ISO/IEC 30134-3:2016+A1:2018 Part 3: Renewable Energy Factor (REF).</w:t>
      </w:r>
    </w:p>
    <w:p w14:paraId="49BF5598" w14:textId="2C624BAC" w:rsidR="0000692A" w:rsidRPr="00AF4F47" w:rsidRDefault="0000692A" w:rsidP="0000692A">
      <w:pPr>
        <w:pStyle w:val="ListParagraph"/>
        <w:numPr>
          <w:ilvl w:val="0"/>
          <w:numId w:val="9"/>
        </w:numPr>
        <w:ind w:leftChars="0"/>
        <w:contextualSpacing/>
        <w:jc w:val="both"/>
        <w:rPr>
          <w:rFonts w:cs="Times New Roman"/>
          <w:color w:val="000000" w:themeColor="text1"/>
          <w:lang w:eastAsia="ko-KR"/>
        </w:rPr>
      </w:pPr>
      <w:r w:rsidRPr="00AF4F47">
        <w:rPr>
          <w:rFonts w:cs="Times New Roman"/>
          <w:color w:val="000000" w:themeColor="text1"/>
          <w:lang w:eastAsia="ko-KR"/>
        </w:rPr>
        <w:t>ISO/IEC 30134-4:2017+A1:2025 Part 4: IT Equipment Energy Efficiency for servers (</w:t>
      </w:r>
      <w:proofErr w:type="spellStart"/>
      <w:r w:rsidRPr="00AF4F47">
        <w:rPr>
          <w:rFonts w:cs="Times New Roman"/>
          <w:color w:val="000000" w:themeColor="text1"/>
          <w:lang w:eastAsia="ko-KR"/>
        </w:rPr>
        <w:t>ITEEsv</w:t>
      </w:r>
      <w:proofErr w:type="spellEnd"/>
      <w:r w:rsidRPr="00AF4F47">
        <w:rPr>
          <w:rFonts w:cs="Times New Roman"/>
          <w:color w:val="000000" w:themeColor="text1"/>
          <w:lang w:eastAsia="ko-KR"/>
        </w:rPr>
        <w:t>).</w:t>
      </w:r>
    </w:p>
    <w:p w14:paraId="566DF946" w14:textId="6CF531CA" w:rsidR="0000692A" w:rsidRPr="00AF4F47" w:rsidRDefault="0000692A" w:rsidP="0000692A">
      <w:pPr>
        <w:pStyle w:val="ListParagraph"/>
        <w:numPr>
          <w:ilvl w:val="0"/>
          <w:numId w:val="9"/>
        </w:numPr>
        <w:ind w:leftChars="0"/>
        <w:contextualSpacing/>
        <w:jc w:val="both"/>
        <w:rPr>
          <w:rFonts w:cs="Times New Roman"/>
          <w:color w:val="000000" w:themeColor="text1"/>
          <w:lang w:eastAsia="ko-KR"/>
        </w:rPr>
      </w:pPr>
      <w:r w:rsidRPr="00AF4F47">
        <w:rPr>
          <w:rFonts w:cs="Times New Roman"/>
          <w:color w:val="000000" w:themeColor="text1"/>
          <w:lang w:eastAsia="ko-KR"/>
        </w:rPr>
        <w:t>ISO/IEC 30134-5:2017+A1:2025 Part 5: IT Equipment Utilization for servers (</w:t>
      </w:r>
      <w:proofErr w:type="spellStart"/>
      <w:r w:rsidRPr="00AF4F47">
        <w:rPr>
          <w:rFonts w:cs="Times New Roman"/>
          <w:color w:val="000000" w:themeColor="text1"/>
          <w:lang w:eastAsia="ko-KR"/>
        </w:rPr>
        <w:t>ITEUsv</w:t>
      </w:r>
      <w:proofErr w:type="spellEnd"/>
      <w:r w:rsidRPr="00AF4F47">
        <w:rPr>
          <w:rFonts w:cs="Times New Roman"/>
          <w:color w:val="000000" w:themeColor="text1"/>
          <w:lang w:eastAsia="ko-KR"/>
        </w:rPr>
        <w:t>).</w:t>
      </w:r>
    </w:p>
    <w:p w14:paraId="3E9AB9E0" w14:textId="2265453D" w:rsidR="0000692A" w:rsidRPr="00AF4F47" w:rsidRDefault="0000692A" w:rsidP="0000692A">
      <w:pPr>
        <w:pStyle w:val="ListParagraph"/>
        <w:numPr>
          <w:ilvl w:val="0"/>
          <w:numId w:val="9"/>
        </w:numPr>
        <w:ind w:leftChars="0"/>
        <w:contextualSpacing/>
        <w:jc w:val="both"/>
        <w:rPr>
          <w:rFonts w:cs="Times New Roman"/>
          <w:color w:val="000000" w:themeColor="text1"/>
          <w:lang w:eastAsia="ko-KR"/>
        </w:rPr>
      </w:pPr>
      <w:r w:rsidRPr="00AF4F47">
        <w:rPr>
          <w:rFonts w:cs="Times New Roman"/>
          <w:color w:val="000000" w:themeColor="text1"/>
          <w:lang w:eastAsia="ko-KR"/>
        </w:rPr>
        <w:t>ISO/IEC 30134-6:2021 Part 6: Energy Reuse Factor (ERF).</w:t>
      </w:r>
    </w:p>
    <w:p w14:paraId="47B071FB" w14:textId="6B61BD88" w:rsidR="0000692A" w:rsidRPr="00AF4F47" w:rsidRDefault="0000692A" w:rsidP="0000692A">
      <w:pPr>
        <w:pStyle w:val="ListParagraph"/>
        <w:numPr>
          <w:ilvl w:val="0"/>
          <w:numId w:val="9"/>
        </w:numPr>
        <w:ind w:leftChars="0"/>
        <w:contextualSpacing/>
        <w:jc w:val="both"/>
        <w:rPr>
          <w:rFonts w:cs="Times New Roman"/>
          <w:color w:val="000000" w:themeColor="text1"/>
          <w:lang w:eastAsia="ko-KR"/>
        </w:rPr>
      </w:pPr>
      <w:r w:rsidRPr="00AF4F47">
        <w:rPr>
          <w:rFonts w:cs="Times New Roman"/>
          <w:color w:val="000000" w:themeColor="text1"/>
          <w:lang w:eastAsia="ko-KR"/>
        </w:rPr>
        <w:t>ISO/IEC 30134-7:2023 Part 7: Cooling Efficiency Ratio (CER).</w:t>
      </w:r>
    </w:p>
    <w:p w14:paraId="558FB106" w14:textId="78808255" w:rsidR="0000692A" w:rsidRPr="00AF4F47" w:rsidRDefault="0000692A" w:rsidP="0000692A">
      <w:pPr>
        <w:pStyle w:val="ListParagraph"/>
        <w:numPr>
          <w:ilvl w:val="0"/>
          <w:numId w:val="9"/>
        </w:numPr>
        <w:ind w:leftChars="0"/>
        <w:contextualSpacing/>
        <w:jc w:val="both"/>
        <w:rPr>
          <w:rFonts w:cs="Times New Roman"/>
          <w:color w:val="000000" w:themeColor="text1"/>
          <w:lang w:eastAsia="ko-KR"/>
        </w:rPr>
      </w:pPr>
      <w:r w:rsidRPr="00AF4F47">
        <w:rPr>
          <w:rFonts w:cs="Times New Roman"/>
          <w:color w:val="000000" w:themeColor="text1"/>
          <w:lang w:eastAsia="ko-KR"/>
        </w:rPr>
        <w:t>ISO/IEC 30134-8:2022 Part 8: Carbon Usage Effectiveness (CUE).</w:t>
      </w:r>
    </w:p>
    <w:p w14:paraId="4DAEF79B" w14:textId="3681D549" w:rsidR="0000692A" w:rsidRPr="00AF4F47" w:rsidRDefault="0000692A" w:rsidP="0000692A">
      <w:pPr>
        <w:pStyle w:val="ListParagraph"/>
        <w:numPr>
          <w:ilvl w:val="0"/>
          <w:numId w:val="9"/>
        </w:numPr>
        <w:ind w:leftChars="0"/>
        <w:contextualSpacing/>
        <w:jc w:val="both"/>
        <w:rPr>
          <w:rFonts w:cs="Times New Roman"/>
          <w:color w:val="000000" w:themeColor="text1"/>
          <w:lang w:eastAsia="ko-KR"/>
        </w:rPr>
      </w:pPr>
      <w:r w:rsidRPr="00AF4F47">
        <w:rPr>
          <w:rFonts w:cs="Times New Roman"/>
          <w:color w:val="000000" w:themeColor="text1"/>
          <w:lang w:eastAsia="ko-KR"/>
        </w:rPr>
        <w:t>ISO/IEC 30134-9:2022 Part 9: Water Usage Effectiveness (WUE).</w:t>
      </w:r>
    </w:p>
    <w:p w14:paraId="47A1224D" w14:textId="05073509" w:rsidR="0000692A" w:rsidRPr="00AF4F47" w:rsidRDefault="0000692A" w:rsidP="0000692A">
      <w:pPr>
        <w:pStyle w:val="ListParagraph"/>
        <w:numPr>
          <w:ilvl w:val="0"/>
          <w:numId w:val="9"/>
        </w:numPr>
        <w:ind w:leftChars="0"/>
        <w:contextualSpacing/>
        <w:jc w:val="both"/>
        <w:rPr>
          <w:rFonts w:cs="Times New Roman"/>
          <w:color w:val="000000" w:themeColor="text1"/>
          <w:lang w:eastAsia="ko-KR"/>
        </w:rPr>
      </w:pPr>
      <w:r w:rsidRPr="00AF4F47">
        <w:rPr>
          <w:rFonts w:cs="Times New Roman"/>
          <w:color w:val="000000" w:themeColor="text1"/>
          <w:lang w:eastAsia="ko-KR"/>
        </w:rPr>
        <w:t xml:space="preserve">ISO/IEC 22237-1:2021 Information Technology – Data </w:t>
      </w:r>
      <w:proofErr w:type="spellStart"/>
      <w:r w:rsidRPr="00AF4F47">
        <w:rPr>
          <w:rFonts w:cs="Times New Roman"/>
          <w:color w:val="000000" w:themeColor="text1"/>
          <w:lang w:eastAsia="ko-KR"/>
        </w:rPr>
        <w:t>centre</w:t>
      </w:r>
      <w:proofErr w:type="spellEnd"/>
      <w:r w:rsidRPr="00AF4F47">
        <w:rPr>
          <w:rFonts w:cs="Times New Roman"/>
          <w:color w:val="000000" w:themeColor="text1"/>
          <w:lang w:eastAsia="ko-KR"/>
        </w:rPr>
        <w:t xml:space="preserve"> facilities and infrastructures – Part 1: General concepts.</w:t>
      </w:r>
    </w:p>
    <w:p w14:paraId="789DF09B" w14:textId="0BADC6A8" w:rsidR="0000692A" w:rsidRPr="00AF4F47" w:rsidRDefault="0000692A" w:rsidP="0000692A">
      <w:pPr>
        <w:pStyle w:val="ListParagraph"/>
        <w:numPr>
          <w:ilvl w:val="0"/>
          <w:numId w:val="9"/>
        </w:numPr>
        <w:ind w:leftChars="0"/>
        <w:contextualSpacing/>
        <w:jc w:val="both"/>
        <w:rPr>
          <w:rFonts w:cs="Times New Roman"/>
          <w:color w:val="000000" w:themeColor="text1"/>
          <w:lang w:eastAsia="ko-KR"/>
        </w:rPr>
      </w:pPr>
      <w:r w:rsidRPr="00AF4F47">
        <w:rPr>
          <w:rFonts w:cs="Times New Roman"/>
          <w:color w:val="000000" w:themeColor="text1"/>
          <w:lang w:eastAsia="ko-KR"/>
        </w:rPr>
        <w:t xml:space="preserve">ISO/IEC TS 22237-31:2026 Information Technology – Data </w:t>
      </w:r>
      <w:proofErr w:type="spellStart"/>
      <w:r w:rsidRPr="00AF4F47">
        <w:rPr>
          <w:rFonts w:cs="Times New Roman"/>
          <w:color w:val="000000" w:themeColor="text1"/>
          <w:lang w:eastAsia="ko-KR"/>
        </w:rPr>
        <w:t>centre</w:t>
      </w:r>
      <w:proofErr w:type="spellEnd"/>
      <w:r w:rsidRPr="00AF4F47">
        <w:rPr>
          <w:rFonts w:cs="Times New Roman"/>
          <w:color w:val="000000" w:themeColor="text1"/>
          <w:lang w:eastAsia="ko-KR"/>
        </w:rPr>
        <w:t xml:space="preserve"> facilities and infrastructures – Part 31: Key performance indicators for resilience.</w:t>
      </w:r>
    </w:p>
    <w:p w14:paraId="564C9C7A" w14:textId="77777777" w:rsidR="00B36B9E" w:rsidRPr="00AF4F47" w:rsidRDefault="00B36B9E" w:rsidP="00455A15">
      <w:pPr>
        <w:contextualSpacing/>
        <w:jc w:val="both"/>
        <w:rPr>
          <w:color w:val="000000" w:themeColor="text1"/>
          <w:lang w:eastAsia="ko-KR"/>
        </w:rPr>
      </w:pPr>
    </w:p>
    <w:p w14:paraId="541BE0AA" w14:textId="77777777" w:rsidR="00B36B9E" w:rsidRPr="00AF4F47" w:rsidRDefault="00B36B9E" w:rsidP="000E0E25">
      <w:pPr>
        <w:pStyle w:val="Heading2"/>
        <w:numPr>
          <w:ilvl w:val="1"/>
          <w:numId w:val="8"/>
        </w:numPr>
        <w:spacing w:before="0"/>
        <w:rPr>
          <w:rFonts w:ascii="Times New Roman" w:hAnsi="Times New Roman" w:cs="Times New Roman"/>
          <w:color w:val="auto"/>
          <w:sz w:val="24"/>
          <w:szCs w:val="24"/>
        </w:rPr>
      </w:pPr>
      <w:bookmarkStart w:id="19" w:name="_Toc227671129"/>
      <w:r w:rsidRPr="00AF4F47">
        <w:rPr>
          <w:rFonts w:ascii="Times New Roman" w:hAnsi="Times New Roman" w:cs="Times New Roman"/>
          <w:color w:val="auto"/>
          <w:sz w:val="24"/>
          <w:szCs w:val="24"/>
        </w:rPr>
        <w:t>ETSI</w:t>
      </w:r>
      <w:bookmarkEnd w:id="19"/>
    </w:p>
    <w:p w14:paraId="4C86CC9F" w14:textId="77777777" w:rsidR="00B36B9E" w:rsidRPr="00AF4F47" w:rsidRDefault="00B36B9E" w:rsidP="00455A15">
      <w:pPr>
        <w:pStyle w:val="Style1"/>
        <w:numPr>
          <w:ilvl w:val="0"/>
          <w:numId w:val="0"/>
        </w:numPr>
        <w:ind w:left="360"/>
      </w:pPr>
    </w:p>
    <w:p w14:paraId="6A64DB0F" w14:textId="77777777" w:rsidR="00B36B9E" w:rsidRPr="00AF4F47" w:rsidRDefault="00B36B9E" w:rsidP="00455A15">
      <w:pPr>
        <w:pStyle w:val="NormalWeb"/>
        <w:shd w:val="clear" w:color="auto" w:fill="FFFFFF"/>
        <w:spacing w:before="0" w:beforeAutospacing="0" w:after="0" w:afterAutospacing="0"/>
        <w:jc w:val="both"/>
        <w:rPr>
          <w:color w:val="000000"/>
        </w:rPr>
      </w:pPr>
      <w:r w:rsidRPr="00AF4F47">
        <w:rPr>
          <w:color w:val="000000"/>
        </w:rPr>
        <w:t xml:space="preserve">ETSI, the European Telecommunications Standards Institute, produces </w:t>
      </w:r>
      <w:proofErr w:type="gramStart"/>
      <w:r w:rsidRPr="00AF4F47">
        <w:rPr>
          <w:color w:val="000000"/>
        </w:rPr>
        <w:t>globally-applicable</w:t>
      </w:r>
      <w:proofErr w:type="gramEnd"/>
      <w:r w:rsidRPr="00AF4F47">
        <w:rPr>
          <w:color w:val="000000"/>
        </w:rPr>
        <w:t xml:space="preserve"> standards for Information and Communications Technologies (ICT), including fixed, mobile, radio, converged, broadcast and internet technologies.</w:t>
      </w:r>
    </w:p>
    <w:p w14:paraId="3A34AC7C" w14:textId="01EE4D78" w:rsidR="00B36B9E" w:rsidRPr="00AF4F47" w:rsidRDefault="00B36B9E" w:rsidP="00455A15">
      <w:pPr>
        <w:pStyle w:val="NormalWeb"/>
        <w:shd w:val="clear" w:color="auto" w:fill="FFFFFF"/>
        <w:spacing w:before="0" w:beforeAutospacing="0" w:after="0" w:afterAutospacing="0"/>
        <w:jc w:val="both"/>
        <w:rPr>
          <w:color w:val="000000"/>
        </w:rPr>
      </w:pPr>
      <w:r w:rsidRPr="00AF4F47">
        <w:rPr>
          <w:color w:val="000000"/>
        </w:rPr>
        <w:t>ETSI is a not-for-profit organization with more than</w:t>
      </w:r>
      <w:r w:rsidR="00354EC4" w:rsidRPr="00AF4F47">
        <w:rPr>
          <w:color w:val="000000"/>
        </w:rPr>
        <w:t xml:space="preserve"> 900</w:t>
      </w:r>
      <w:r w:rsidRPr="00AF4F47">
        <w:rPr>
          <w:color w:val="000000"/>
        </w:rPr>
        <w:t xml:space="preserve"> ETSI member organizations drawn from 62 countries across 5 continents world-wide.</w:t>
      </w:r>
    </w:p>
    <w:p w14:paraId="19D95F30" w14:textId="77777777" w:rsidR="003A4773" w:rsidRPr="00AF4F47" w:rsidRDefault="003A4773" w:rsidP="00455A15">
      <w:pPr>
        <w:pStyle w:val="NormalWeb"/>
        <w:shd w:val="clear" w:color="auto" w:fill="FFFFFF"/>
        <w:spacing w:before="0" w:beforeAutospacing="0" w:after="0" w:afterAutospacing="0"/>
        <w:jc w:val="both"/>
        <w:rPr>
          <w:color w:val="000000"/>
        </w:rPr>
      </w:pPr>
    </w:p>
    <w:p w14:paraId="11C9E951" w14:textId="77777777" w:rsidR="00B36B9E" w:rsidRPr="00AF4F47" w:rsidRDefault="00B36B9E" w:rsidP="00455A15">
      <w:pPr>
        <w:pStyle w:val="NormalWeb"/>
        <w:shd w:val="clear" w:color="auto" w:fill="FFFFFF"/>
        <w:spacing w:before="0" w:beforeAutospacing="0" w:after="0" w:afterAutospacing="0"/>
        <w:jc w:val="both"/>
        <w:rPr>
          <w:color w:val="000000"/>
        </w:rPr>
      </w:pPr>
      <w:r w:rsidRPr="00AF4F47">
        <w:rPr>
          <w:color w:val="000000"/>
        </w:rPr>
        <w:t xml:space="preserve">ETSI, a major actor in Information and Communication Technology standardization (ICT), has recently published the DCEM (Data Centre Energy Management) indicator standard, to measure energy efficiency and compare energy management efficiency in data </w:t>
      </w:r>
      <w:proofErr w:type="spellStart"/>
      <w:r w:rsidRPr="00AF4F47">
        <w:rPr>
          <w:color w:val="000000"/>
        </w:rPr>
        <w:t>centres</w:t>
      </w:r>
      <w:proofErr w:type="spellEnd"/>
      <w:r w:rsidRPr="00AF4F47">
        <w:rPr>
          <w:color w:val="000000"/>
        </w:rPr>
        <w:t>.</w:t>
      </w:r>
    </w:p>
    <w:p w14:paraId="0F15B668" w14:textId="77777777" w:rsidR="003A4773" w:rsidRPr="00AF4F47" w:rsidRDefault="003A4773" w:rsidP="00455A15">
      <w:pPr>
        <w:pStyle w:val="NormalWeb"/>
        <w:shd w:val="clear" w:color="auto" w:fill="FFFFFF"/>
        <w:spacing w:before="0" w:beforeAutospacing="0" w:after="0" w:afterAutospacing="0"/>
        <w:jc w:val="both"/>
        <w:rPr>
          <w:color w:val="000000"/>
        </w:rPr>
      </w:pPr>
    </w:p>
    <w:p w14:paraId="0A087ADB" w14:textId="77777777" w:rsidR="00B36B9E" w:rsidRPr="00AF4F47" w:rsidRDefault="00B36B9E" w:rsidP="00455A15">
      <w:pPr>
        <w:pStyle w:val="NormalWeb"/>
        <w:shd w:val="clear" w:color="auto" w:fill="FFFFFF"/>
        <w:spacing w:before="0" w:beforeAutospacing="0" w:after="0" w:afterAutospacing="0"/>
        <w:jc w:val="both"/>
        <w:rPr>
          <w:color w:val="000000"/>
        </w:rPr>
      </w:pPr>
      <w:r w:rsidRPr="00AF4F47">
        <w:rPr>
          <w:color w:val="000000"/>
        </w:rPr>
        <w:t>This indicator, the DCEM Global KPI, has been developed by ETSI’s OEU (Operational Energy efficiency for Users) Industry Specification Group and is defined in ETSI GS OEU 001. This group comprises ICT companies from various sectors including banking, telecommunications, the automotive and the aeronautical industry.</w:t>
      </w:r>
    </w:p>
    <w:p w14:paraId="4E9D77AB" w14:textId="77777777" w:rsidR="003A4773" w:rsidRPr="00AF4F47" w:rsidRDefault="003A4773" w:rsidP="00455A15">
      <w:pPr>
        <w:pStyle w:val="NormalWeb"/>
        <w:shd w:val="clear" w:color="auto" w:fill="FFFFFF"/>
        <w:spacing w:before="0" w:beforeAutospacing="0" w:after="0" w:afterAutospacing="0"/>
        <w:jc w:val="both"/>
        <w:rPr>
          <w:color w:val="000000"/>
        </w:rPr>
      </w:pPr>
    </w:p>
    <w:p w14:paraId="025DE068" w14:textId="77777777" w:rsidR="00B36B9E" w:rsidRPr="00AF4F47" w:rsidRDefault="00B36B9E" w:rsidP="00455A15">
      <w:pPr>
        <w:pStyle w:val="NormalWeb"/>
        <w:shd w:val="clear" w:color="auto" w:fill="FFFFFF"/>
        <w:spacing w:before="0" w:beforeAutospacing="0" w:after="0" w:afterAutospacing="0"/>
        <w:jc w:val="both"/>
        <w:rPr>
          <w:color w:val="000000"/>
        </w:rPr>
      </w:pPr>
      <w:proofErr w:type="gramStart"/>
      <w:r w:rsidRPr="00AF4F47">
        <w:rPr>
          <w:color w:val="000000"/>
        </w:rPr>
        <w:t>The DCEM</w:t>
      </w:r>
      <w:proofErr w:type="gramEnd"/>
      <w:r w:rsidRPr="00AF4F47">
        <w:rPr>
          <w:color w:val="000000"/>
        </w:rPr>
        <w:t xml:space="preserve"> Global KPI specifies the coefficient or ‘Global KPI’ of the eco-efficiency and energy management of data </w:t>
      </w:r>
      <w:proofErr w:type="spellStart"/>
      <w:r w:rsidRPr="00AF4F47">
        <w:rPr>
          <w:color w:val="000000"/>
        </w:rPr>
        <w:t>centres</w:t>
      </w:r>
      <w:proofErr w:type="spellEnd"/>
      <w:r w:rsidRPr="00AF4F47">
        <w:rPr>
          <w:color w:val="000000"/>
        </w:rPr>
        <w:t xml:space="preserve">. It combines two indicators: one </w:t>
      </w:r>
      <w:proofErr w:type="gramStart"/>
      <w:r w:rsidRPr="00AF4F47">
        <w:rPr>
          <w:color w:val="000000"/>
        </w:rPr>
        <w:t>taking into account</w:t>
      </w:r>
      <w:proofErr w:type="gramEnd"/>
      <w:r w:rsidRPr="00AF4F47">
        <w:rPr>
          <w:color w:val="000000"/>
        </w:rPr>
        <w:t xml:space="preserve"> different sizes of data </w:t>
      </w:r>
      <w:proofErr w:type="spellStart"/>
      <w:r w:rsidRPr="00AF4F47">
        <w:rPr>
          <w:color w:val="000000"/>
        </w:rPr>
        <w:t>centre</w:t>
      </w:r>
      <w:proofErr w:type="spellEnd"/>
      <w:r w:rsidRPr="00AF4F47">
        <w:rPr>
          <w:color w:val="000000"/>
        </w:rPr>
        <w:t xml:space="preserve"> (S, M, L or XL) and a second incorporating 9 different levels of performance, </w:t>
      </w:r>
      <w:proofErr w:type="gramStart"/>
      <w:r w:rsidRPr="00AF4F47">
        <w:rPr>
          <w:color w:val="000000"/>
        </w:rPr>
        <w:t>similar to</w:t>
      </w:r>
      <w:proofErr w:type="gramEnd"/>
      <w:r w:rsidRPr="00AF4F47">
        <w:rPr>
          <w:color w:val="000000"/>
        </w:rPr>
        <w:t xml:space="preserve"> the energy classification model used for home appliances. The DCEM Global KPI meets a twofold objective: to assess the level of eco-efficiency in data </w:t>
      </w:r>
      <w:proofErr w:type="spellStart"/>
      <w:r w:rsidRPr="00AF4F47">
        <w:rPr>
          <w:color w:val="000000"/>
        </w:rPr>
        <w:t>centres</w:t>
      </w:r>
      <w:proofErr w:type="spellEnd"/>
      <w:r w:rsidRPr="00AF4F47">
        <w:rPr>
          <w:color w:val="000000"/>
        </w:rPr>
        <w:t xml:space="preserve">, and to allow benchmarking of data </w:t>
      </w:r>
      <w:proofErr w:type="spellStart"/>
      <w:r w:rsidRPr="00AF4F47">
        <w:rPr>
          <w:color w:val="000000"/>
        </w:rPr>
        <w:t>centres</w:t>
      </w:r>
      <w:proofErr w:type="spellEnd"/>
      <w:r w:rsidRPr="00AF4F47">
        <w:rPr>
          <w:color w:val="000000"/>
        </w:rPr>
        <w:t xml:space="preserve"> or ITC locations in a wide range of industrial sectors.</w:t>
      </w:r>
    </w:p>
    <w:p w14:paraId="72400BCB" w14:textId="77777777" w:rsidR="003A4773" w:rsidRPr="00AF4F47" w:rsidRDefault="003A4773" w:rsidP="00455A15">
      <w:pPr>
        <w:pStyle w:val="NormalWeb"/>
        <w:shd w:val="clear" w:color="auto" w:fill="FFFFFF"/>
        <w:spacing w:before="0" w:beforeAutospacing="0" w:after="0" w:afterAutospacing="0"/>
        <w:jc w:val="both"/>
        <w:rPr>
          <w:color w:val="000000"/>
        </w:rPr>
      </w:pPr>
    </w:p>
    <w:p w14:paraId="667695C6" w14:textId="77777777" w:rsidR="00B36B9E" w:rsidRPr="00AF4F47" w:rsidRDefault="00B36B9E" w:rsidP="00455A15">
      <w:pPr>
        <w:pStyle w:val="NormalWeb"/>
        <w:shd w:val="clear" w:color="auto" w:fill="FFFFFF"/>
        <w:spacing w:before="0" w:beforeAutospacing="0" w:after="0" w:afterAutospacing="0"/>
        <w:jc w:val="both"/>
        <w:rPr>
          <w:color w:val="000000"/>
        </w:rPr>
      </w:pPr>
      <w:r w:rsidRPr="00AF4F47">
        <w:rPr>
          <w:color w:val="000000"/>
        </w:rPr>
        <w:t>The DCEM Global KPI is based on a formula with 4 different component KPIs defined in the new ETSI Standard ES 205 200-2-1:</w:t>
      </w:r>
    </w:p>
    <w:p w14:paraId="6E5CBC46" w14:textId="77777777" w:rsidR="00B36B9E" w:rsidRPr="00AF4F47" w:rsidRDefault="00B36B9E" w:rsidP="000E0E25">
      <w:pPr>
        <w:pStyle w:val="NormalWeb"/>
        <w:numPr>
          <w:ilvl w:val="0"/>
          <w:numId w:val="6"/>
        </w:numPr>
        <w:shd w:val="clear" w:color="auto" w:fill="FFFFFF"/>
        <w:spacing w:before="0" w:beforeAutospacing="0" w:after="0" w:afterAutospacing="0"/>
        <w:jc w:val="both"/>
        <w:rPr>
          <w:color w:val="000000"/>
        </w:rPr>
      </w:pPr>
      <w:r w:rsidRPr="00AF4F47">
        <w:rPr>
          <w:color w:val="000000"/>
        </w:rPr>
        <w:t>Energy consumption, KPI</w:t>
      </w:r>
      <w:r w:rsidRPr="00AF4F47">
        <w:rPr>
          <w:color w:val="000000"/>
          <w:vertAlign w:val="subscript"/>
        </w:rPr>
        <w:t>EC</w:t>
      </w:r>
    </w:p>
    <w:p w14:paraId="76AFB71F" w14:textId="77777777" w:rsidR="00B36B9E" w:rsidRPr="00AF4F47" w:rsidRDefault="00B36B9E" w:rsidP="000E0E25">
      <w:pPr>
        <w:pStyle w:val="NormalWeb"/>
        <w:numPr>
          <w:ilvl w:val="0"/>
          <w:numId w:val="6"/>
        </w:numPr>
        <w:shd w:val="clear" w:color="auto" w:fill="FFFFFF"/>
        <w:spacing w:before="0" w:beforeAutospacing="0" w:after="0" w:afterAutospacing="0"/>
        <w:jc w:val="both"/>
        <w:rPr>
          <w:color w:val="000000"/>
        </w:rPr>
      </w:pPr>
      <w:r w:rsidRPr="00AF4F47">
        <w:rPr>
          <w:color w:val="000000"/>
        </w:rPr>
        <w:t>Task efficiency, KPI</w:t>
      </w:r>
      <w:r w:rsidRPr="00AF4F47">
        <w:rPr>
          <w:color w:val="000000"/>
          <w:vertAlign w:val="subscript"/>
        </w:rPr>
        <w:t>TE</w:t>
      </w:r>
      <w:r w:rsidRPr="00AF4F47">
        <w:rPr>
          <w:color w:val="000000"/>
        </w:rPr>
        <w:t xml:space="preserve"> </w:t>
      </w:r>
    </w:p>
    <w:p w14:paraId="4E111D77" w14:textId="77777777" w:rsidR="00B36B9E" w:rsidRPr="00AF4F47" w:rsidRDefault="00B36B9E" w:rsidP="000E0E25">
      <w:pPr>
        <w:pStyle w:val="NormalWeb"/>
        <w:numPr>
          <w:ilvl w:val="0"/>
          <w:numId w:val="6"/>
        </w:numPr>
        <w:shd w:val="clear" w:color="auto" w:fill="FFFFFF"/>
        <w:spacing w:before="0" w:beforeAutospacing="0" w:after="0" w:afterAutospacing="0"/>
        <w:jc w:val="both"/>
        <w:rPr>
          <w:color w:val="000000"/>
        </w:rPr>
      </w:pPr>
      <w:r w:rsidRPr="00AF4F47">
        <w:rPr>
          <w:color w:val="000000"/>
        </w:rPr>
        <w:t>Energy reused, KPI</w:t>
      </w:r>
      <w:r w:rsidRPr="00AF4F47">
        <w:rPr>
          <w:color w:val="000000"/>
          <w:vertAlign w:val="subscript"/>
        </w:rPr>
        <w:t>REUSE</w:t>
      </w:r>
    </w:p>
    <w:p w14:paraId="01A44C28" w14:textId="77777777" w:rsidR="00B36B9E" w:rsidRPr="00AF4F47" w:rsidRDefault="00B36B9E" w:rsidP="000E0E25">
      <w:pPr>
        <w:pStyle w:val="NormalWeb"/>
        <w:numPr>
          <w:ilvl w:val="0"/>
          <w:numId w:val="6"/>
        </w:numPr>
        <w:shd w:val="clear" w:color="auto" w:fill="FFFFFF"/>
        <w:spacing w:before="0" w:beforeAutospacing="0" w:after="0" w:afterAutospacing="0"/>
        <w:jc w:val="both"/>
        <w:rPr>
          <w:color w:val="000000"/>
        </w:rPr>
      </w:pPr>
      <w:r w:rsidRPr="00AF4F47">
        <w:rPr>
          <w:color w:val="000000"/>
        </w:rPr>
        <w:t>Renewable energy, KPI</w:t>
      </w:r>
      <w:r w:rsidR="009C579A" w:rsidRPr="00AF4F47">
        <w:rPr>
          <w:color w:val="000000"/>
          <w:vertAlign w:val="subscript"/>
        </w:rPr>
        <w:t>RE</w:t>
      </w:r>
    </w:p>
    <w:p w14:paraId="5D35AC99" w14:textId="77777777" w:rsidR="003D072E" w:rsidRPr="00AF4F47" w:rsidRDefault="003D072E" w:rsidP="003D072E">
      <w:pPr>
        <w:pStyle w:val="NormalWeb"/>
        <w:shd w:val="clear" w:color="auto" w:fill="FFFFFF"/>
        <w:spacing w:before="0" w:beforeAutospacing="0" w:after="0" w:afterAutospacing="0"/>
        <w:jc w:val="both"/>
        <w:rPr>
          <w:color w:val="000000"/>
          <w:vertAlign w:val="subscript"/>
        </w:rPr>
      </w:pPr>
    </w:p>
    <w:p w14:paraId="6B79D459" w14:textId="64F7D6A5" w:rsidR="003D072E" w:rsidRPr="00AF4F47" w:rsidRDefault="003D072E" w:rsidP="003D072E">
      <w:pPr>
        <w:pStyle w:val="NormalWeb"/>
        <w:shd w:val="clear" w:color="auto" w:fill="FFFFFF"/>
        <w:spacing w:before="0" w:beforeAutospacing="0" w:after="0" w:afterAutospacing="0"/>
        <w:jc w:val="both"/>
        <w:rPr>
          <w:color w:val="000000"/>
        </w:rPr>
      </w:pPr>
      <w:r w:rsidRPr="00AF4F47">
        <w:rPr>
          <w:color w:val="000000"/>
        </w:rPr>
        <w:t>To address emerging requirements for environmental resilience and transparency, ETSI has introduced additional standards:</w:t>
      </w:r>
    </w:p>
    <w:p w14:paraId="79AA841D" w14:textId="3DBD2D11" w:rsidR="003D072E" w:rsidRPr="00AF4F47" w:rsidRDefault="00C4631E" w:rsidP="00C4631E">
      <w:pPr>
        <w:pStyle w:val="NormalWeb"/>
        <w:numPr>
          <w:ilvl w:val="0"/>
          <w:numId w:val="23"/>
        </w:numPr>
        <w:shd w:val="clear" w:color="auto" w:fill="FFFFFF"/>
        <w:spacing w:before="0" w:beforeAutospacing="0" w:after="0" w:afterAutospacing="0"/>
        <w:jc w:val="both"/>
        <w:rPr>
          <w:color w:val="000000"/>
        </w:rPr>
      </w:pPr>
      <w:r w:rsidRPr="00AF4F47">
        <w:rPr>
          <w:b/>
          <w:bCs/>
          <w:color w:val="000000"/>
        </w:rPr>
        <w:lastRenderedPageBreak/>
        <w:t>ETSI GS OEU 020:</w:t>
      </w:r>
      <w:r w:rsidRPr="00AF4F47">
        <w:rPr>
          <w:color w:val="000000"/>
        </w:rPr>
        <w:t xml:space="preserve"> </w:t>
      </w:r>
      <w:r w:rsidR="006A4FD9" w:rsidRPr="00AF4F47">
        <w:rPr>
          <w:color w:val="000000"/>
        </w:rPr>
        <w:t xml:space="preserve">Specifies the Carbon equivalent Intensity measurement </w:t>
      </w:r>
      <w:r w:rsidRPr="00AF4F47">
        <w:rPr>
          <w:color w:val="000000"/>
        </w:rPr>
        <w:t>(KPI</w:t>
      </w:r>
      <w:r w:rsidRPr="00AF4F47">
        <w:rPr>
          <w:color w:val="000000"/>
          <w:vertAlign w:val="subscript"/>
        </w:rPr>
        <w:t>CE</w:t>
      </w:r>
      <w:r w:rsidRPr="00AF4F47">
        <w:rPr>
          <w:color w:val="000000"/>
        </w:rPr>
        <w:t xml:space="preserve">) </w:t>
      </w:r>
      <w:r w:rsidR="00027F6D" w:rsidRPr="00AF4F47">
        <w:rPr>
          <w:color w:val="000000"/>
        </w:rPr>
        <w:t>for operational infrastructures. This provides a Global KPI for ICT sites to monitor and report their carbon footprint alongside energy efficiency metrics.</w:t>
      </w:r>
    </w:p>
    <w:p w14:paraId="37A24E63" w14:textId="7D850473" w:rsidR="00754855" w:rsidRPr="00AF4F47" w:rsidRDefault="00754855" w:rsidP="00C4631E">
      <w:pPr>
        <w:pStyle w:val="NormalWeb"/>
        <w:numPr>
          <w:ilvl w:val="0"/>
          <w:numId w:val="23"/>
        </w:numPr>
        <w:shd w:val="clear" w:color="auto" w:fill="FFFFFF"/>
        <w:spacing w:before="0" w:beforeAutospacing="0" w:after="0" w:afterAutospacing="0"/>
        <w:jc w:val="both"/>
        <w:rPr>
          <w:color w:val="000000"/>
        </w:rPr>
      </w:pPr>
      <w:r w:rsidRPr="00AF4F47">
        <w:rPr>
          <w:b/>
          <w:bCs/>
          <w:color w:val="000000"/>
        </w:rPr>
        <w:t>ETSI EN 305 174-2:</w:t>
      </w:r>
      <w:r w:rsidRPr="00AF4F47">
        <w:rPr>
          <w:color w:val="000000"/>
        </w:rPr>
        <w:t xml:space="preserve"> </w:t>
      </w:r>
      <w:r w:rsidR="00027F6D" w:rsidRPr="00AF4F47">
        <w:rPr>
          <w:color w:val="000000"/>
        </w:rPr>
        <w:t xml:space="preserve">This standard is part of the Broadband Deployment and Lifecycle Resource Management series. It specifically addresses ICT sites, providing a framework for managing the environmental impact of data </w:t>
      </w:r>
      <w:proofErr w:type="spellStart"/>
      <w:r w:rsidR="00027F6D" w:rsidRPr="00AF4F47">
        <w:rPr>
          <w:color w:val="000000"/>
        </w:rPr>
        <w:t>centres</w:t>
      </w:r>
      <w:proofErr w:type="spellEnd"/>
      <w:r w:rsidR="00027F6D" w:rsidRPr="00AF4F47">
        <w:rPr>
          <w:color w:val="000000"/>
        </w:rPr>
        <w:t xml:space="preserve"> throughout their entire operational lifecycle, including the sustainable management of end-of-life equipment.</w:t>
      </w:r>
    </w:p>
    <w:p w14:paraId="170A398E" w14:textId="77777777" w:rsidR="00455A15" w:rsidRPr="00AF4F47" w:rsidRDefault="00455A15" w:rsidP="00455A15">
      <w:pPr>
        <w:pStyle w:val="NormalWeb"/>
        <w:shd w:val="clear" w:color="auto" w:fill="FFFFFF"/>
        <w:spacing w:before="0" w:beforeAutospacing="0" w:after="0" w:afterAutospacing="0"/>
        <w:ind w:left="720"/>
        <w:jc w:val="both"/>
        <w:rPr>
          <w:color w:val="000000"/>
        </w:rPr>
      </w:pPr>
    </w:p>
    <w:p w14:paraId="7E4EB7B4" w14:textId="77777777" w:rsidR="00B36B9E" w:rsidRPr="00AF4F47" w:rsidRDefault="00B36B9E" w:rsidP="000E0E25">
      <w:pPr>
        <w:pStyle w:val="Heading2"/>
        <w:numPr>
          <w:ilvl w:val="1"/>
          <w:numId w:val="8"/>
        </w:numPr>
        <w:spacing w:before="0"/>
        <w:rPr>
          <w:rFonts w:ascii="Times New Roman" w:hAnsi="Times New Roman" w:cs="Times New Roman"/>
          <w:color w:val="auto"/>
          <w:sz w:val="24"/>
          <w:szCs w:val="24"/>
        </w:rPr>
      </w:pPr>
      <w:bookmarkStart w:id="20" w:name="_Toc227671130"/>
      <w:r w:rsidRPr="00AF4F47">
        <w:rPr>
          <w:rFonts w:ascii="Times New Roman" w:hAnsi="Times New Roman" w:cs="Times New Roman"/>
          <w:color w:val="auto"/>
          <w:sz w:val="24"/>
          <w:szCs w:val="24"/>
        </w:rPr>
        <w:t>ANSI</w:t>
      </w:r>
      <w:r w:rsidR="00054C6E" w:rsidRPr="00AF4F47">
        <w:rPr>
          <w:rFonts w:ascii="Times New Roman" w:hAnsi="Times New Roman" w:cs="Times New Roman"/>
          <w:color w:val="auto"/>
          <w:sz w:val="24"/>
          <w:szCs w:val="24"/>
        </w:rPr>
        <w:t>/TIA</w:t>
      </w:r>
      <w:bookmarkEnd w:id="20"/>
    </w:p>
    <w:p w14:paraId="2CEA65CC" w14:textId="77777777" w:rsidR="00B36B9E" w:rsidRPr="00AF4F47" w:rsidRDefault="00B36B9E" w:rsidP="00455A15">
      <w:pPr>
        <w:pStyle w:val="ListParagraph"/>
        <w:ind w:leftChars="0" w:left="1080"/>
        <w:contextualSpacing/>
        <w:rPr>
          <w:rFonts w:cs="Times New Roman"/>
          <w:color w:val="222222"/>
          <w:shd w:val="clear" w:color="auto" w:fill="FFFFFF"/>
        </w:rPr>
      </w:pPr>
    </w:p>
    <w:p w14:paraId="37500679" w14:textId="77777777" w:rsidR="00B36B9E" w:rsidRPr="00AF4F47" w:rsidRDefault="00B36B9E" w:rsidP="00455A15">
      <w:pPr>
        <w:pStyle w:val="ListParagraph"/>
        <w:ind w:leftChars="0" w:left="0"/>
        <w:contextualSpacing/>
        <w:jc w:val="both"/>
        <w:rPr>
          <w:rFonts w:cs="Times New Roman"/>
          <w:color w:val="222222"/>
          <w:shd w:val="clear" w:color="auto" w:fill="FFFFFF"/>
        </w:rPr>
      </w:pPr>
      <w:r w:rsidRPr="00AF4F47">
        <w:rPr>
          <w:rFonts w:cs="Times New Roman"/>
          <w:color w:val="222222"/>
          <w:shd w:val="clear" w:color="auto" w:fill="FFFFFF"/>
        </w:rPr>
        <w:t>The American National Standards Institute is a private non-profit organization that oversees the development of voluntary consensus standards for products, services, processes, systems, and</w:t>
      </w:r>
      <w:r w:rsidR="00E56E1E" w:rsidRPr="00AF4F47">
        <w:rPr>
          <w:rFonts w:cs="Times New Roman"/>
          <w:color w:val="222222"/>
          <w:shd w:val="clear" w:color="auto" w:fill="FFFFFF"/>
        </w:rPr>
        <w:t xml:space="preserve"> personnel in the United States. In 2005, The Telecommunication Industry Association announced ANSI/TIA-942, the telecommunication infrastructure standards for data </w:t>
      </w:r>
      <w:proofErr w:type="spellStart"/>
      <w:r w:rsidR="00E56E1E" w:rsidRPr="00AF4F47">
        <w:rPr>
          <w:rFonts w:cs="Times New Roman"/>
          <w:color w:val="222222"/>
          <w:shd w:val="clear" w:color="auto" w:fill="FFFFFF"/>
        </w:rPr>
        <w:t>centre</w:t>
      </w:r>
      <w:proofErr w:type="spellEnd"/>
      <w:r w:rsidR="00E56E1E" w:rsidRPr="00AF4F47">
        <w:rPr>
          <w:rFonts w:cs="Times New Roman"/>
          <w:color w:val="222222"/>
          <w:shd w:val="clear" w:color="auto" w:fill="FFFFFF"/>
        </w:rPr>
        <w:t>.</w:t>
      </w:r>
    </w:p>
    <w:p w14:paraId="14150EC0" w14:textId="77777777" w:rsidR="000E0403" w:rsidRPr="00AF4F47" w:rsidRDefault="000E0403" w:rsidP="00455A15">
      <w:pPr>
        <w:pStyle w:val="ListParagraph"/>
        <w:ind w:leftChars="0" w:left="0"/>
        <w:contextualSpacing/>
        <w:rPr>
          <w:rFonts w:cs="Times New Roman"/>
          <w:color w:val="222222"/>
          <w:shd w:val="clear" w:color="auto" w:fill="FFFFFF"/>
        </w:rPr>
      </w:pPr>
    </w:p>
    <w:p w14:paraId="06E39779" w14:textId="08180C47" w:rsidR="00054C6E" w:rsidRPr="00AF4F47" w:rsidRDefault="000E0403" w:rsidP="00455A15">
      <w:pPr>
        <w:pStyle w:val="ListParagraph"/>
        <w:ind w:leftChars="0" w:left="0"/>
        <w:contextualSpacing/>
        <w:jc w:val="both"/>
        <w:rPr>
          <w:rFonts w:cs="Times New Roman"/>
          <w:color w:val="222222"/>
          <w:shd w:val="clear" w:color="auto" w:fill="FFFFFF"/>
        </w:rPr>
      </w:pPr>
      <w:r w:rsidRPr="00AF4F47">
        <w:rPr>
          <w:rFonts w:cs="Times New Roman"/>
          <w:color w:val="222222"/>
          <w:shd w:val="clear" w:color="auto" w:fill="FFFFFF"/>
        </w:rPr>
        <w:t xml:space="preserve">The ANSI/TIA-942 standard is recognized by the American National Standards Institute (ANSI) and specifies detailed guidelines for planning and building telecommunications infrastructure such as multi-tenant data </w:t>
      </w:r>
      <w:proofErr w:type="spellStart"/>
      <w:r w:rsidRPr="00AF4F47">
        <w:rPr>
          <w:rFonts w:cs="Times New Roman"/>
          <w:color w:val="222222"/>
          <w:shd w:val="clear" w:color="auto" w:fill="FFFFFF"/>
        </w:rPr>
        <w:t>centres</w:t>
      </w:r>
      <w:proofErr w:type="spellEnd"/>
      <w:r w:rsidRPr="00AF4F47">
        <w:rPr>
          <w:rFonts w:cs="Times New Roman"/>
          <w:color w:val="222222"/>
          <w:shd w:val="clear" w:color="auto" w:fill="FFFFFF"/>
        </w:rPr>
        <w:t>. The standard is regularly updated through the work of a designated sub-</w:t>
      </w:r>
      <w:r w:rsidR="00D07BE2" w:rsidRPr="00AF4F47">
        <w:rPr>
          <w:rFonts w:cs="Times New Roman"/>
          <w:color w:val="222222"/>
          <w:shd w:val="clear" w:color="auto" w:fill="FFFFFF"/>
        </w:rPr>
        <w:t>committee and</w:t>
      </w:r>
      <w:r w:rsidRPr="00AF4F47">
        <w:rPr>
          <w:rFonts w:cs="Times New Roman"/>
          <w:color w:val="222222"/>
          <w:shd w:val="clear" w:color="auto" w:fill="FFFFFF"/>
        </w:rPr>
        <w:t xml:space="preserve"> is designed through a consensus-based </w:t>
      </w:r>
      <w:r w:rsidR="00D07BE2" w:rsidRPr="00AF4F47">
        <w:rPr>
          <w:rFonts w:cs="Times New Roman"/>
          <w:color w:val="222222"/>
          <w:shd w:val="clear" w:color="auto" w:fill="FFFFFF"/>
        </w:rPr>
        <w:t>approach. The</w:t>
      </w:r>
      <w:r w:rsidR="008329B2" w:rsidRPr="00AF4F47">
        <w:rPr>
          <w:rFonts w:cs="Times New Roman"/>
          <w:color w:val="222222"/>
          <w:shd w:val="clear" w:color="auto" w:fill="FFFFFF"/>
        </w:rPr>
        <w:t xml:space="preserve"> latest version is ANSI/TIA-942-C, which was published in May 2024.</w:t>
      </w:r>
    </w:p>
    <w:p w14:paraId="6436A784" w14:textId="77777777" w:rsidR="00952893" w:rsidRPr="00AF4F47" w:rsidRDefault="00952893" w:rsidP="00455A15">
      <w:pPr>
        <w:pStyle w:val="ListParagraph"/>
        <w:ind w:leftChars="0" w:left="0"/>
        <w:contextualSpacing/>
        <w:jc w:val="both"/>
        <w:rPr>
          <w:rFonts w:cs="Times New Roman"/>
          <w:color w:val="222222"/>
          <w:shd w:val="clear" w:color="auto" w:fill="FFFFFF"/>
        </w:rPr>
      </w:pPr>
    </w:p>
    <w:p w14:paraId="1FC55363" w14:textId="6961C95E" w:rsidR="00054C6E" w:rsidRPr="00AF4F47" w:rsidRDefault="00054C6E" w:rsidP="00455A15">
      <w:pPr>
        <w:pStyle w:val="ListParagraph"/>
        <w:ind w:leftChars="0" w:left="0"/>
        <w:contextualSpacing/>
        <w:jc w:val="both"/>
        <w:rPr>
          <w:rFonts w:cs="Times New Roman"/>
          <w:color w:val="222222"/>
          <w:shd w:val="clear" w:color="auto" w:fill="FFFFFF"/>
        </w:rPr>
      </w:pPr>
      <w:r w:rsidRPr="00AF4F47">
        <w:rPr>
          <w:rFonts w:cs="Times New Roman"/>
          <w:color w:val="222222"/>
          <w:shd w:val="clear" w:color="auto" w:fill="FFFFFF"/>
        </w:rPr>
        <w:t>The</w:t>
      </w:r>
      <w:r w:rsidR="00EC07EC" w:rsidRPr="00AF4F47">
        <w:rPr>
          <w:rFonts w:cs="Times New Roman"/>
          <w:color w:val="222222"/>
          <w:shd w:val="clear" w:color="auto" w:fill="FFFFFF"/>
        </w:rPr>
        <w:t xml:space="preserve"> </w:t>
      </w:r>
      <w:r w:rsidR="00CD7BCC" w:rsidRPr="00AF4F47">
        <w:rPr>
          <w:rFonts w:cs="Times New Roman"/>
          <w:color w:val="222222"/>
          <w:shd w:val="clear" w:color="auto" w:fill="FFFFFF"/>
        </w:rPr>
        <w:t xml:space="preserve">ANSI/TIA-942-C </w:t>
      </w:r>
      <w:r w:rsidRPr="00AF4F47">
        <w:rPr>
          <w:rFonts w:cs="Times New Roman"/>
          <w:color w:val="222222"/>
          <w:shd w:val="clear" w:color="auto" w:fill="FFFFFF"/>
        </w:rPr>
        <w:t>specification references private and public domain data center requirements for applications and procedures such as:</w:t>
      </w:r>
    </w:p>
    <w:p w14:paraId="1C191DA4" w14:textId="31C1CC67" w:rsidR="00054C6E" w:rsidRPr="00AF4F47" w:rsidRDefault="00054C6E" w:rsidP="000E0E25">
      <w:pPr>
        <w:pStyle w:val="ListParagraph"/>
        <w:numPr>
          <w:ilvl w:val="1"/>
          <w:numId w:val="10"/>
        </w:numPr>
        <w:ind w:leftChars="0" w:left="720"/>
        <w:contextualSpacing/>
        <w:rPr>
          <w:rFonts w:cs="Times New Roman"/>
          <w:color w:val="222222"/>
          <w:shd w:val="clear" w:color="auto" w:fill="FFFFFF"/>
        </w:rPr>
      </w:pPr>
      <w:r w:rsidRPr="00AF4F47">
        <w:rPr>
          <w:rFonts w:cs="Times New Roman"/>
          <w:color w:val="222222"/>
          <w:shd w:val="clear" w:color="auto" w:fill="FFFFFF"/>
        </w:rPr>
        <w:t>Network architecture</w:t>
      </w:r>
      <w:r w:rsidR="00D36B68" w:rsidRPr="00AF4F47">
        <w:rPr>
          <w:rFonts w:cs="Times New Roman"/>
          <w:color w:val="222222"/>
          <w:shd w:val="clear" w:color="auto" w:fill="FFFFFF"/>
        </w:rPr>
        <w:t xml:space="preserve"> and telecommunications infrastructure</w:t>
      </w:r>
    </w:p>
    <w:p w14:paraId="0A92E57D" w14:textId="77777777" w:rsidR="00054C6E" w:rsidRPr="00AF4F47" w:rsidRDefault="00054C6E" w:rsidP="000E0E25">
      <w:pPr>
        <w:pStyle w:val="ListParagraph"/>
        <w:numPr>
          <w:ilvl w:val="1"/>
          <w:numId w:val="10"/>
        </w:numPr>
        <w:ind w:leftChars="0" w:left="720"/>
        <w:contextualSpacing/>
        <w:rPr>
          <w:rFonts w:cs="Times New Roman"/>
          <w:color w:val="222222"/>
          <w:shd w:val="clear" w:color="auto" w:fill="FFFFFF"/>
        </w:rPr>
      </w:pPr>
      <w:r w:rsidRPr="00AF4F47">
        <w:rPr>
          <w:rFonts w:cs="Times New Roman"/>
          <w:color w:val="222222"/>
          <w:shd w:val="clear" w:color="auto" w:fill="FFFFFF"/>
        </w:rPr>
        <w:t>Electrical design</w:t>
      </w:r>
    </w:p>
    <w:p w14:paraId="7C40E345" w14:textId="1396AACA" w:rsidR="002A6B70" w:rsidRPr="00AF4F47" w:rsidRDefault="002A6B70" w:rsidP="000E0E25">
      <w:pPr>
        <w:pStyle w:val="ListParagraph"/>
        <w:numPr>
          <w:ilvl w:val="1"/>
          <w:numId w:val="10"/>
        </w:numPr>
        <w:ind w:leftChars="0" w:left="720"/>
        <w:contextualSpacing/>
        <w:rPr>
          <w:rFonts w:cs="Times New Roman"/>
          <w:color w:val="222222"/>
          <w:shd w:val="clear" w:color="auto" w:fill="FFFFFF"/>
        </w:rPr>
      </w:pPr>
      <w:r w:rsidRPr="00AF4F47">
        <w:rPr>
          <w:rFonts w:cs="Times New Roman"/>
          <w:color w:val="222222"/>
          <w:shd w:val="clear" w:color="auto" w:fill="FFFFFF"/>
        </w:rPr>
        <w:t>Mechanical systems and environmental control</w:t>
      </w:r>
    </w:p>
    <w:p w14:paraId="407A95C5" w14:textId="3EDE762D" w:rsidR="00054C6E" w:rsidRPr="00AF4F47" w:rsidRDefault="00AC61F5" w:rsidP="00EC07EC">
      <w:pPr>
        <w:pStyle w:val="ListParagraph"/>
        <w:numPr>
          <w:ilvl w:val="1"/>
          <w:numId w:val="10"/>
        </w:numPr>
        <w:ind w:leftChars="0" w:left="720"/>
        <w:contextualSpacing/>
        <w:rPr>
          <w:rFonts w:cs="Times New Roman"/>
          <w:color w:val="222222"/>
          <w:shd w:val="clear" w:color="auto" w:fill="FFFFFF"/>
        </w:rPr>
      </w:pPr>
      <w:r w:rsidRPr="00AF4F47">
        <w:rPr>
          <w:rFonts w:cs="Times New Roman"/>
          <w:color w:val="222222"/>
          <w:shd w:val="clear" w:color="auto" w:fill="FFFFFF"/>
        </w:rPr>
        <w:t>Building architecture and site selection</w:t>
      </w:r>
    </w:p>
    <w:p w14:paraId="39D08A99" w14:textId="55DB2195" w:rsidR="00054C6E" w:rsidRPr="00AF4F47" w:rsidRDefault="00054C6E" w:rsidP="000E0E25">
      <w:pPr>
        <w:pStyle w:val="ListParagraph"/>
        <w:numPr>
          <w:ilvl w:val="1"/>
          <w:numId w:val="10"/>
        </w:numPr>
        <w:ind w:leftChars="0" w:left="720"/>
        <w:contextualSpacing/>
        <w:rPr>
          <w:rFonts w:cs="Times New Roman"/>
          <w:color w:val="222222"/>
          <w:shd w:val="clear" w:color="auto" w:fill="FFFFFF"/>
        </w:rPr>
      </w:pPr>
      <w:r w:rsidRPr="00AF4F47">
        <w:rPr>
          <w:rFonts w:cs="Times New Roman"/>
          <w:color w:val="222222"/>
          <w:shd w:val="clear" w:color="auto" w:fill="FFFFFF"/>
        </w:rPr>
        <w:t>System redundancy</w:t>
      </w:r>
      <w:r w:rsidR="00AC61F5" w:rsidRPr="00AF4F47">
        <w:rPr>
          <w:rFonts w:cs="Times New Roman"/>
          <w:color w:val="222222"/>
          <w:shd w:val="clear" w:color="auto" w:fill="FFFFFF"/>
        </w:rPr>
        <w:t xml:space="preserve"> and resiliency levels</w:t>
      </w:r>
    </w:p>
    <w:p w14:paraId="2CDD8E8E" w14:textId="2BC19E6B" w:rsidR="004956C5" w:rsidRPr="00AF4F47" w:rsidRDefault="004956C5" w:rsidP="000E0E25">
      <w:pPr>
        <w:pStyle w:val="ListParagraph"/>
        <w:numPr>
          <w:ilvl w:val="1"/>
          <w:numId w:val="10"/>
        </w:numPr>
        <w:ind w:leftChars="0" w:left="720"/>
        <w:contextualSpacing/>
        <w:rPr>
          <w:rFonts w:cs="Times New Roman"/>
          <w:color w:val="222222"/>
          <w:shd w:val="clear" w:color="auto" w:fill="FFFFFF"/>
        </w:rPr>
      </w:pPr>
      <w:r w:rsidRPr="00AF4F47">
        <w:rPr>
          <w:rFonts w:cs="Times New Roman"/>
          <w:color w:val="222222"/>
          <w:shd w:val="clear" w:color="auto" w:fill="FFFFFF"/>
        </w:rPr>
        <w:t>Physical security and monitoring.</w:t>
      </w:r>
    </w:p>
    <w:p w14:paraId="6848748D" w14:textId="3E5AD795" w:rsidR="004956C5" w:rsidRPr="00AF4F47" w:rsidRDefault="00656317" w:rsidP="000E0E25">
      <w:pPr>
        <w:pStyle w:val="ListParagraph"/>
        <w:numPr>
          <w:ilvl w:val="1"/>
          <w:numId w:val="10"/>
        </w:numPr>
        <w:ind w:leftChars="0" w:left="720"/>
        <w:contextualSpacing/>
        <w:rPr>
          <w:rFonts w:cs="Times New Roman"/>
          <w:color w:val="222222"/>
          <w:shd w:val="clear" w:color="auto" w:fill="FFFFFF"/>
        </w:rPr>
      </w:pPr>
      <w:r w:rsidRPr="00AF4F47">
        <w:rPr>
          <w:rFonts w:cs="Times New Roman"/>
          <w:color w:val="222222"/>
          <w:shd w:val="clear" w:color="auto" w:fill="FFFFFF"/>
        </w:rPr>
        <w:t>Fire protection and safety.</w:t>
      </w:r>
    </w:p>
    <w:p w14:paraId="1D2B557C" w14:textId="06751E4F" w:rsidR="00656317" w:rsidRPr="00AF4F47" w:rsidRDefault="00656317" w:rsidP="000E0E25">
      <w:pPr>
        <w:pStyle w:val="ListParagraph"/>
        <w:numPr>
          <w:ilvl w:val="1"/>
          <w:numId w:val="10"/>
        </w:numPr>
        <w:ind w:leftChars="0" w:left="720"/>
        <w:contextualSpacing/>
        <w:rPr>
          <w:rFonts w:cs="Times New Roman"/>
          <w:color w:val="222222"/>
          <w:shd w:val="clear" w:color="auto" w:fill="FFFFFF"/>
        </w:rPr>
      </w:pPr>
      <w:r w:rsidRPr="00AF4F47">
        <w:rPr>
          <w:rFonts w:cs="Times New Roman"/>
          <w:color w:val="222222"/>
          <w:shd w:val="clear" w:color="auto" w:fill="FFFFFF"/>
        </w:rPr>
        <w:t>Sustainability and climate resilience</w:t>
      </w:r>
    </w:p>
    <w:p w14:paraId="3C67681D" w14:textId="77777777" w:rsidR="00455A15" w:rsidRPr="00AF4F47" w:rsidRDefault="00455A15" w:rsidP="00455A15">
      <w:pPr>
        <w:pStyle w:val="ListParagraph"/>
        <w:ind w:leftChars="0" w:left="720"/>
        <w:contextualSpacing/>
        <w:rPr>
          <w:rFonts w:cs="Times New Roman"/>
          <w:color w:val="222222"/>
          <w:shd w:val="clear" w:color="auto" w:fill="FFFFFF"/>
        </w:rPr>
      </w:pPr>
    </w:p>
    <w:p w14:paraId="6611F653" w14:textId="77777777" w:rsidR="00B36B9E" w:rsidRPr="00AF4F47" w:rsidRDefault="00B36B9E" w:rsidP="000E0E25">
      <w:pPr>
        <w:pStyle w:val="Heading2"/>
        <w:numPr>
          <w:ilvl w:val="1"/>
          <w:numId w:val="8"/>
        </w:numPr>
        <w:spacing w:before="0"/>
        <w:rPr>
          <w:rFonts w:ascii="Times New Roman" w:hAnsi="Times New Roman" w:cs="Times New Roman"/>
          <w:color w:val="auto"/>
          <w:sz w:val="24"/>
          <w:szCs w:val="24"/>
        </w:rPr>
      </w:pPr>
      <w:bookmarkStart w:id="21" w:name="_Toc227671131"/>
      <w:r w:rsidRPr="00AF4F47">
        <w:rPr>
          <w:rFonts w:ascii="Times New Roman" w:hAnsi="Times New Roman" w:cs="Times New Roman"/>
          <w:color w:val="auto"/>
          <w:sz w:val="24"/>
          <w:szCs w:val="24"/>
        </w:rPr>
        <w:t>LEED</w:t>
      </w:r>
      <w:bookmarkEnd w:id="21"/>
    </w:p>
    <w:p w14:paraId="5A23CD87" w14:textId="77777777" w:rsidR="00B36B9E" w:rsidRPr="00AF4F47" w:rsidRDefault="00B36B9E" w:rsidP="00455A15">
      <w:pPr>
        <w:pStyle w:val="Style1"/>
        <w:numPr>
          <w:ilvl w:val="0"/>
          <w:numId w:val="0"/>
        </w:numPr>
        <w:ind w:left="270"/>
      </w:pPr>
    </w:p>
    <w:p w14:paraId="2A90AC28" w14:textId="61047183" w:rsidR="00B36B9E" w:rsidRPr="00AF4F47" w:rsidRDefault="00B36B9E" w:rsidP="00455A15">
      <w:pPr>
        <w:pStyle w:val="Style1"/>
        <w:numPr>
          <w:ilvl w:val="0"/>
          <w:numId w:val="0"/>
        </w:numPr>
        <w:jc w:val="both"/>
      </w:pPr>
      <w:r w:rsidRPr="00AF4F47">
        <w:t xml:space="preserve">LEED or Leadership in Energy and Environmental Design, is the most widely used green building rating system in the world. Available for virtually all </w:t>
      </w:r>
      <w:proofErr w:type="gramStart"/>
      <w:r w:rsidRPr="00AF4F47">
        <w:t>building</w:t>
      </w:r>
      <w:proofErr w:type="gramEnd"/>
      <w:r w:rsidRPr="00AF4F47">
        <w:t xml:space="preserve">, community and home project types, LEED provides a framework to create healthy, highly efficient and cost-saving green buildings. LEED certification is a globally recognized symbol of sustainability achievement. LEED is a globally recognized symbol of excellence in green </w:t>
      </w:r>
      <w:r w:rsidR="00C55489" w:rsidRPr="00AF4F47">
        <w:t>buildings</w:t>
      </w:r>
      <w:r w:rsidRPr="00AF4F47">
        <w:t xml:space="preserve">. LEED certification ensures electricity cost savings, lower carbon emissions and a healthier </w:t>
      </w:r>
      <w:r w:rsidR="005C46F6" w:rsidRPr="00AF4F47">
        <w:t>environment. The updated LEED v5 framework further enhances these objectives by prioritizing climate resilience and decarbonization through mandatory environmental risk assessments and the monitoring of both operational and embodied carbon.</w:t>
      </w:r>
    </w:p>
    <w:p w14:paraId="0B293488" w14:textId="77777777" w:rsidR="00455A15" w:rsidRPr="00AF4F47" w:rsidRDefault="00455A15" w:rsidP="00455A15">
      <w:pPr>
        <w:pStyle w:val="Style1"/>
        <w:numPr>
          <w:ilvl w:val="0"/>
          <w:numId w:val="0"/>
        </w:numPr>
        <w:jc w:val="both"/>
      </w:pPr>
    </w:p>
    <w:p w14:paraId="46D0E926" w14:textId="77777777" w:rsidR="00B36B9E" w:rsidRPr="00AF4F47" w:rsidRDefault="00B36B9E" w:rsidP="000E0E25">
      <w:pPr>
        <w:pStyle w:val="Heading2"/>
        <w:numPr>
          <w:ilvl w:val="1"/>
          <w:numId w:val="8"/>
        </w:numPr>
        <w:spacing w:before="0"/>
        <w:rPr>
          <w:rFonts w:ascii="Times New Roman" w:hAnsi="Times New Roman" w:cs="Times New Roman"/>
          <w:color w:val="auto"/>
          <w:sz w:val="24"/>
          <w:szCs w:val="24"/>
        </w:rPr>
      </w:pPr>
      <w:bookmarkStart w:id="22" w:name="_Toc227671132"/>
      <w:r w:rsidRPr="00AF4F47">
        <w:rPr>
          <w:rFonts w:ascii="Times New Roman" w:hAnsi="Times New Roman" w:cs="Times New Roman"/>
          <w:color w:val="auto"/>
          <w:sz w:val="24"/>
          <w:szCs w:val="24"/>
        </w:rPr>
        <w:t>The Green Grid</w:t>
      </w:r>
      <w:bookmarkEnd w:id="22"/>
    </w:p>
    <w:p w14:paraId="578D22EE" w14:textId="77777777" w:rsidR="00B36B9E" w:rsidRPr="00AF4F47" w:rsidRDefault="00B36B9E" w:rsidP="00455A15">
      <w:pPr>
        <w:rPr>
          <w:lang w:eastAsia="ko-KR"/>
        </w:rPr>
      </w:pPr>
    </w:p>
    <w:p w14:paraId="5C81F347" w14:textId="77777777" w:rsidR="0091713C" w:rsidRPr="00AF4F47" w:rsidRDefault="00B36B9E" w:rsidP="00455A15">
      <w:pPr>
        <w:jc w:val="both"/>
        <w:rPr>
          <w:color w:val="020203"/>
          <w:shd w:val="clear" w:color="auto" w:fill="FFFFFF"/>
        </w:rPr>
      </w:pPr>
      <w:r w:rsidRPr="00AF4F47">
        <w:rPr>
          <w:color w:val="020203"/>
          <w:shd w:val="clear" w:color="auto" w:fill="FFFFFF"/>
        </w:rPr>
        <w:t>The Green Grid is an affiliate membership level of the </w:t>
      </w:r>
      <w:hyperlink r:id="rId21" w:tgtFrame="_blank" w:history="1">
        <w:r w:rsidRPr="00AF4F47">
          <w:rPr>
            <w:shd w:val="clear" w:color="auto" w:fill="FFFFFF"/>
          </w:rPr>
          <w:t>Information Technology Industry Council (ITI)</w:t>
        </w:r>
      </w:hyperlink>
      <w:r w:rsidRPr="00AF4F47">
        <w:rPr>
          <w:shd w:val="clear" w:color="auto" w:fill="FFFFFF"/>
        </w:rPr>
        <w:t>,</w:t>
      </w:r>
      <w:r w:rsidRPr="00AF4F47">
        <w:rPr>
          <w:color w:val="020203"/>
          <w:shd w:val="clear" w:color="auto" w:fill="FFFFFF"/>
        </w:rPr>
        <w:t xml:space="preserve"> a premier trade association that works to advance public policies for the tech sector. ITI’s Green Grid works to improve IT and data center energy efficiency and eco-design around the world. It is an open industry consortium of information and communications technology (ICT</w:t>
      </w:r>
      <w:proofErr w:type="gramStart"/>
      <w:r w:rsidRPr="00AF4F47">
        <w:rPr>
          <w:color w:val="020203"/>
          <w:shd w:val="clear" w:color="auto" w:fill="FFFFFF"/>
        </w:rPr>
        <w:t xml:space="preserve">) </w:t>
      </w:r>
      <w:r w:rsidRPr="00AF4F47">
        <w:rPr>
          <w:color w:val="020203"/>
          <w:shd w:val="clear" w:color="auto" w:fill="FFFFFF"/>
        </w:rPr>
        <w:lastRenderedPageBreak/>
        <w:t>industry</w:t>
      </w:r>
      <w:proofErr w:type="gramEnd"/>
      <w:r w:rsidRPr="00AF4F47">
        <w:rPr>
          <w:color w:val="020203"/>
          <w:shd w:val="clear" w:color="auto" w:fill="FFFFFF"/>
        </w:rPr>
        <w:t xml:space="preserve"> end-users, policymakers, technology providers, facility architects, and utility companies. </w:t>
      </w:r>
    </w:p>
    <w:p w14:paraId="005EDD70" w14:textId="77777777" w:rsidR="0091713C" w:rsidRPr="00AF4F47" w:rsidRDefault="0091713C" w:rsidP="00455A15">
      <w:pPr>
        <w:jc w:val="both"/>
        <w:rPr>
          <w:color w:val="020203"/>
          <w:shd w:val="clear" w:color="auto" w:fill="FFFFFF"/>
        </w:rPr>
      </w:pPr>
    </w:p>
    <w:p w14:paraId="5261C1B7" w14:textId="77777777" w:rsidR="0091713C" w:rsidRPr="00AF4F47" w:rsidRDefault="0091713C" w:rsidP="00455A15">
      <w:pPr>
        <w:jc w:val="both"/>
        <w:rPr>
          <w:color w:val="020203"/>
          <w:shd w:val="clear" w:color="auto" w:fill="FFFFFF"/>
        </w:rPr>
      </w:pPr>
      <w:proofErr w:type="gramStart"/>
      <w:r w:rsidRPr="00AF4F47">
        <w:rPr>
          <w:color w:val="020203"/>
          <w:shd w:val="clear" w:color="auto" w:fill="FFFFFF"/>
        </w:rPr>
        <w:t>The Green</w:t>
      </w:r>
      <w:proofErr w:type="gramEnd"/>
      <w:r w:rsidRPr="00AF4F47">
        <w:rPr>
          <w:color w:val="020203"/>
          <w:shd w:val="clear" w:color="auto" w:fill="FFFFFF"/>
        </w:rPr>
        <w:t xml:space="preserve"> Grid, the data center industry group known best for creating the industry’s most popular data center efficiency metric, Power Usage Effectiveness (PUE), has developed a new metric for data center operators, called Performance Indicator (PI).</w:t>
      </w:r>
    </w:p>
    <w:p w14:paraId="0B5173E2" w14:textId="77777777" w:rsidR="0091713C" w:rsidRPr="00AF4F47" w:rsidRDefault="0091713C" w:rsidP="00455A15">
      <w:pPr>
        <w:jc w:val="both"/>
        <w:rPr>
          <w:color w:val="020203"/>
          <w:shd w:val="clear" w:color="auto" w:fill="FFFFFF"/>
        </w:rPr>
      </w:pPr>
    </w:p>
    <w:p w14:paraId="4ED76444" w14:textId="77777777" w:rsidR="0091713C" w:rsidRPr="00AF4F47" w:rsidRDefault="0091713C" w:rsidP="00455A15">
      <w:pPr>
        <w:jc w:val="both"/>
        <w:rPr>
          <w:color w:val="020203"/>
          <w:shd w:val="clear" w:color="auto" w:fill="FFFFFF"/>
        </w:rPr>
      </w:pPr>
      <w:r w:rsidRPr="00AF4F47">
        <w:rPr>
          <w:color w:val="020203"/>
          <w:shd w:val="clear" w:color="auto" w:fill="FFFFFF"/>
        </w:rPr>
        <w:t>The Green Grid published PUE in 2007. Since then, the metric has become widely used in the data center industry.</w:t>
      </w:r>
      <w:r w:rsidRPr="00AF4F47">
        <w:t xml:space="preserve"> </w:t>
      </w:r>
      <w:r w:rsidRPr="00AF4F47">
        <w:rPr>
          <w:color w:val="020203"/>
          <w:shd w:val="clear" w:color="auto" w:fill="FFFFFF"/>
        </w:rPr>
        <w:t xml:space="preserve">Unlike PUE, which focuses on both cooling and electrical infrastructure, PI is focused on cooling. </w:t>
      </w:r>
      <w:proofErr w:type="gramStart"/>
      <w:r w:rsidRPr="00AF4F47">
        <w:rPr>
          <w:color w:val="020203"/>
          <w:shd w:val="clear" w:color="auto" w:fill="FFFFFF"/>
        </w:rPr>
        <w:t>The Green</w:t>
      </w:r>
      <w:proofErr w:type="gramEnd"/>
      <w:r w:rsidRPr="00AF4F47">
        <w:rPr>
          <w:color w:val="020203"/>
          <w:shd w:val="clear" w:color="auto" w:fill="FFFFFF"/>
        </w:rPr>
        <w:t xml:space="preserve"> Grid’s aim in creating it was to address the fact that efficiency isn’t the only thing data center operators are concerned with. Efficiency is important to them, but so are performance of their cooling systems and their resiliency.</w:t>
      </w:r>
    </w:p>
    <w:p w14:paraId="3B5479F2" w14:textId="77777777" w:rsidR="00754B84" w:rsidRPr="00AF4F47" w:rsidRDefault="00754B84" w:rsidP="00455A15">
      <w:pPr>
        <w:jc w:val="both"/>
        <w:rPr>
          <w:color w:val="020203"/>
          <w:shd w:val="clear" w:color="auto" w:fill="FFFFFF"/>
        </w:rPr>
      </w:pPr>
    </w:p>
    <w:p w14:paraId="66A2E405" w14:textId="77777777" w:rsidR="009B5348" w:rsidRPr="00AF4F47" w:rsidRDefault="009B5348" w:rsidP="00455A15">
      <w:pPr>
        <w:jc w:val="both"/>
        <w:rPr>
          <w:color w:val="020203"/>
          <w:shd w:val="clear" w:color="auto" w:fill="FFFFFF"/>
        </w:rPr>
      </w:pPr>
      <w:r w:rsidRPr="00AF4F47">
        <w:rPr>
          <w:color w:val="020203"/>
          <w:shd w:val="clear" w:color="auto" w:fill="FFFFFF"/>
        </w:rPr>
        <w:t xml:space="preserve">Expanding its focus on sustainability, The Green Grid in 2010 announced the creation of two new metrics to measure carbon and water use in data centers. The new metrics, Carbon Usage Effectiveness (CUE) and </w:t>
      </w:r>
      <w:proofErr w:type="gramStart"/>
      <w:r w:rsidRPr="00AF4F47">
        <w:rPr>
          <w:color w:val="020203"/>
          <w:shd w:val="clear" w:color="auto" w:fill="FFFFFF"/>
        </w:rPr>
        <w:t>the Water</w:t>
      </w:r>
      <w:proofErr w:type="gramEnd"/>
      <w:r w:rsidRPr="00AF4F47">
        <w:rPr>
          <w:color w:val="020203"/>
          <w:shd w:val="clear" w:color="auto" w:fill="FFFFFF"/>
        </w:rPr>
        <w:t xml:space="preserve"> Usage Effectiveness (WUE), are designed to build upon the momentum of </w:t>
      </w:r>
      <w:proofErr w:type="gramStart"/>
      <w:r w:rsidRPr="00AF4F47">
        <w:rPr>
          <w:color w:val="020203"/>
          <w:shd w:val="clear" w:color="auto" w:fill="FFFFFF"/>
        </w:rPr>
        <w:t>The Green</w:t>
      </w:r>
      <w:proofErr w:type="gramEnd"/>
      <w:r w:rsidRPr="00AF4F47">
        <w:rPr>
          <w:color w:val="020203"/>
          <w:shd w:val="clear" w:color="auto" w:fill="FFFFFF"/>
        </w:rPr>
        <w:t xml:space="preserve"> Grid’s </w:t>
      </w:r>
      <w:proofErr w:type="gramStart"/>
      <w:r w:rsidRPr="00AF4F47">
        <w:rPr>
          <w:color w:val="020203"/>
          <w:shd w:val="clear" w:color="auto" w:fill="FFFFFF"/>
        </w:rPr>
        <w:t>widely-used</w:t>
      </w:r>
      <w:proofErr w:type="gramEnd"/>
      <w:r w:rsidRPr="00AF4F47">
        <w:rPr>
          <w:color w:val="020203"/>
          <w:shd w:val="clear" w:color="auto" w:fill="FFFFFF"/>
        </w:rPr>
        <w:t xml:space="preserve"> Power Usage Effectiveness (PUE) metric.</w:t>
      </w:r>
    </w:p>
    <w:p w14:paraId="19046563" w14:textId="77777777" w:rsidR="00824019" w:rsidRPr="00AF4F47" w:rsidRDefault="00824019" w:rsidP="00455A15">
      <w:pPr>
        <w:jc w:val="both"/>
        <w:rPr>
          <w:color w:val="020203"/>
          <w:shd w:val="clear" w:color="auto" w:fill="FFFFFF"/>
        </w:rPr>
      </w:pPr>
    </w:p>
    <w:p w14:paraId="12127620" w14:textId="77777777" w:rsidR="009B5348" w:rsidRPr="00AF4F47" w:rsidRDefault="009B5348" w:rsidP="00455A15">
      <w:pPr>
        <w:jc w:val="both"/>
        <w:rPr>
          <w:color w:val="020203"/>
          <w:shd w:val="clear" w:color="auto" w:fill="FFFFFF"/>
        </w:rPr>
      </w:pPr>
      <w:r w:rsidRPr="00AF4F47">
        <w:rPr>
          <w:color w:val="020203"/>
          <w:shd w:val="clear" w:color="auto" w:fill="FFFFFF"/>
        </w:rPr>
        <w:t>With the new metrics, The Green Grid is broadening its efforts to take a more holistic view of data center sustainability. CUE will help data center managers determine the amount of greenhouse gas emissions generated in delivering work from the IT gear in a data center facility. Similarly, WUE will help managers determine the amount of water used by the facility, and the amount used to deliver work from IT operations.</w:t>
      </w:r>
    </w:p>
    <w:p w14:paraId="64DE6B19" w14:textId="77777777" w:rsidR="00242748" w:rsidRPr="00AF4F47" w:rsidRDefault="00242748" w:rsidP="00455A15">
      <w:pPr>
        <w:jc w:val="both"/>
        <w:rPr>
          <w:color w:val="020203"/>
          <w:shd w:val="clear" w:color="auto" w:fill="FFFFFF"/>
        </w:rPr>
      </w:pPr>
    </w:p>
    <w:p w14:paraId="258921F0" w14:textId="6907787C" w:rsidR="00242748" w:rsidRPr="00AF4F47" w:rsidRDefault="00242748" w:rsidP="00455A15">
      <w:pPr>
        <w:jc w:val="both"/>
        <w:rPr>
          <w:color w:val="020203"/>
          <w:shd w:val="clear" w:color="auto" w:fill="FFFFFF"/>
        </w:rPr>
      </w:pPr>
      <w:r w:rsidRPr="00AF4F47">
        <w:rPr>
          <w:color w:val="020203"/>
          <w:shd w:val="clear" w:color="auto" w:fill="FFFFFF"/>
        </w:rPr>
        <w:t>To address evolving infrastructure needs, The Green Grid has recently introduced the Liquid Cooling Maturity Model (LCMM) to guide the adoption of advanced thermal management in high-density environments and the Data Center Resource Effectiveness (DCRE) framework, which provides a unified assessment of energy, water, and carbon impact.</w:t>
      </w:r>
    </w:p>
    <w:p w14:paraId="694A6916" w14:textId="77777777" w:rsidR="00B36B9E" w:rsidRPr="00AF4F47" w:rsidRDefault="00B36B9E" w:rsidP="00455A15">
      <w:pPr>
        <w:rPr>
          <w:lang w:eastAsia="ko-KR"/>
        </w:rPr>
      </w:pPr>
    </w:p>
    <w:p w14:paraId="66AE6B6C" w14:textId="77777777" w:rsidR="00B36B9E" w:rsidRPr="00AF4F47" w:rsidRDefault="00B36B9E" w:rsidP="000E0E25">
      <w:pPr>
        <w:pStyle w:val="Heading2"/>
        <w:numPr>
          <w:ilvl w:val="1"/>
          <w:numId w:val="8"/>
        </w:numPr>
        <w:spacing w:before="0"/>
        <w:rPr>
          <w:rFonts w:ascii="Times New Roman" w:hAnsi="Times New Roman" w:cs="Times New Roman"/>
          <w:color w:val="auto"/>
          <w:sz w:val="24"/>
          <w:szCs w:val="24"/>
        </w:rPr>
      </w:pPr>
      <w:bookmarkStart w:id="23" w:name="_Toc227671133"/>
      <w:r w:rsidRPr="00AF4F47">
        <w:rPr>
          <w:rFonts w:ascii="Times New Roman" w:hAnsi="Times New Roman" w:cs="Times New Roman"/>
          <w:color w:val="auto"/>
          <w:sz w:val="24"/>
          <w:szCs w:val="24"/>
        </w:rPr>
        <w:t>Uptime Institute</w:t>
      </w:r>
      <w:bookmarkEnd w:id="23"/>
    </w:p>
    <w:p w14:paraId="4C5C06CB" w14:textId="77777777" w:rsidR="00B36B9E" w:rsidRPr="00AF4F47" w:rsidRDefault="00B36B9E" w:rsidP="00455A15">
      <w:pPr>
        <w:jc w:val="both"/>
        <w:rPr>
          <w:bCs/>
          <w:color w:val="222222"/>
          <w:shd w:val="clear" w:color="auto" w:fill="FFFFFF"/>
        </w:rPr>
      </w:pPr>
    </w:p>
    <w:p w14:paraId="017D7D8E" w14:textId="77777777" w:rsidR="00B36B9E" w:rsidRPr="00AF4F47" w:rsidRDefault="00B36B9E" w:rsidP="00455A15">
      <w:pPr>
        <w:jc w:val="both"/>
        <w:rPr>
          <w:color w:val="222222"/>
          <w:shd w:val="clear" w:color="auto" w:fill="FFFFFF"/>
        </w:rPr>
      </w:pPr>
      <w:r w:rsidRPr="00AF4F47">
        <w:rPr>
          <w:bCs/>
          <w:color w:val="222222"/>
          <w:shd w:val="clear" w:color="auto" w:fill="FFFFFF"/>
        </w:rPr>
        <w:t>Uptime Institute</w:t>
      </w:r>
      <w:r w:rsidRPr="00AF4F47">
        <w:rPr>
          <w:color w:val="222222"/>
          <w:shd w:val="clear" w:color="auto" w:fill="FFFFFF"/>
        </w:rPr>
        <w:t> is an American professional services organization best known for its "Tier Standard” and the associated certification of data center compliance with the standard</w:t>
      </w:r>
      <w:r w:rsidR="00D35518" w:rsidRPr="00AF4F47">
        <w:rPr>
          <w:color w:val="222222"/>
          <w:shd w:val="clear" w:color="auto" w:fill="FFFFFF"/>
        </w:rPr>
        <w:t>.</w:t>
      </w:r>
    </w:p>
    <w:p w14:paraId="49870691" w14:textId="77777777" w:rsidR="00824019" w:rsidRPr="00AF4F47" w:rsidRDefault="00824019" w:rsidP="00455A15">
      <w:pPr>
        <w:jc w:val="both"/>
        <w:rPr>
          <w:lang w:eastAsia="ko-KR"/>
        </w:rPr>
      </w:pPr>
    </w:p>
    <w:p w14:paraId="464661F7" w14:textId="584DA12D" w:rsidR="00B36B9E" w:rsidRPr="00AF4F47" w:rsidRDefault="00B36B9E" w:rsidP="00455A15">
      <w:pPr>
        <w:shd w:val="clear" w:color="auto" w:fill="FFFFFF"/>
        <w:jc w:val="both"/>
        <w:rPr>
          <w:rFonts w:eastAsia="Times New Roman"/>
          <w:color w:val="222222"/>
        </w:rPr>
      </w:pPr>
      <w:r w:rsidRPr="00AF4F47">
        <w:rPr>
          <w:rFonts w:eastAsia="Times New Roman"/>
          <w:color w:val="222222"/>
        </w:rPr>
        <w:t xml:space="preserve">The data center Tier standards are a standardized methodology used to determine availability in a facility. It offers companies a way to </w:t>
      </w:r>
      <w:r w:rsidRPr="00AF4F47">
        <w:rPr>
          <w:rFonts w:eastAsia="Times New Roman"/>
          <w:color w:val="000000" w:themeColor="text1"/>
        </w:rPr>
        <w:t>measure </w:t>
      </w:r>
      <w:hyperlink r:id="rId22" w:tooltip="Return on investment" w:history="1">
        <w:r w:rsidRPr="00AF4F47">
          <w:rPr>
            <w:rFonts w:eastAsia="Times New Roman"/>
            <w:color w:val="000000" w:themeColor="text1"/>
          </w:rPr>
          <w:t>return on investment</w:t>
        </w:r>
      </w:hyperlink>
      <w:r w:rsidRPr="00AF4F47">
        <w:rPr>
          <w:rFonts w:eastAsia="Times New Roman"/>
          <w:color w:val="222222"/>
        </w:rPr>
        <w:t xml:space="preserve"> (ROI) and define desired levels of delivered performance. As of </w:t>
      </w:r>
      <w:r w:rsidR="00F36308" w:rsidRPr="00AF4F47">
        <w:rPr>
          <w:rFonts w:eastAsia="Times New Roman"/>
          <w:color w:val="222222"/>
        </w:rPr>
        <w:t>early 2026</w:t>
      </w:r>
      <w:r w:rsidRPr="00AF4F47">
        <w:rPr>
          <w:rFonts w:eastAsia="Times New Roman"/>
          <w:color w:val="222222"/>
        </w:rPr>
        <w:t xml:space="preserve">, more than </w:t>
      </w:r>
      <w:r w:rsidR="00F36308" w:rsidRPr="00AF4F47">
        <w:rPr>
          <w:rFonts w:eastAsia="Times New Roman"/>
          <w:color w:val="222222"/>
        </w:rPr>
        <w:t xml:space="preserve">4,000 </w:t>
      </w:r>
      <w:r w:rsidRPr="00AF4F47">
        <w:rPr>
          <w:rFonts w:eastAsia="Times New Roman"/>
          <w:color w:val="222222"/>
        </w:rPr>
        <w:t>data centers worldwide have formally certified their data centers using the Tier standard.</w:t>
      </w:r>
    </w:p>
    <w:p w14:paraId="49B1B037" w14:textId="77777777" w:rsidR="00824019" w:rsidRPr="00AF4F47" w:rsidRDefault="00824019" w:rsidP="00455A15">
      <w:pPr>
        <w:shd w:val="clear" w:color="auto" w:fill="FFFFFF"/>
        <w:jc w:val="both"/>
        <w:rPr>
          <w:rFonts w:eastAsia="Times New Roman"/>
          <w:color w:val="222222"/>
        </w:rPr>
      </w:pPr>
    </w:p>
    <w:p w14:paraId="17D91515" w14:textId="1E5BDB0F" w:rsidR="00236161" w:rsidRPr="00AF4F47" w:rsidRDefault="00B36B9E" w:rsidP="00455A15">
      <w:pPr>
        <w:shd w:val="clear" w:color="auto" w:fill="FFFFFF"/>
        <w:jc w:val="both"/>
        <w:rPr>
          <w:rFonts w:eastAsia="Times New Roman"/>
          <w:color w:val="222222"/>
        </w:rPr>
      </w:pPr>
      <w:r w:rsidRPr="00AF4F47">
        <w:rPr>
          <w:rFonts w:eastAsia="Times New Roman"/>
          <w:color w:val="222222"/>
        </w:rPr>
        <w:t>There are</w:t>
      </w:r>
      <w:r w:rsidR="00EC07EC" w:rsidRPr="00AF4F47">
        <w:rPr>
          <w:rFonts w:eastAsia="Times New Roman"/>
          <w:color w:val="222222"/>
        </w:rPr>
        <w:t xml:space="preserve"> </w:t>
      </w:r>
      <w:r w:rsidR="00B24DDA" w:rsidRPr="00AF4F47">
        <w:rPr>
          <w:rFonts w:eastAsia="Times New Roman"/>
          <w:color w:val="222222"/>
        </w:rPr>
        <w:t xml:space="preserve">three </w:t>
      </w:r>
      <w:r w:rsidRPr="00AF4F47">
        <w:rPr>
          <w:rFonts w:eastAsia="Times New Roman"/>
          <w:color w:val="222222"/>
        </w:rPr>
        <w:t>parts of the Tier certification process:</w:t>
      </w:r>
    </w:p>
    <w:p w14:paraId="633563F6" w14:textId="77777777" w:rsidR="00B36B9E" w:rsidRPr="00AF4F47" w:rsidRDefault="00B36B9E" w:rsidP="000E0E25">
      <w:pPr>
        <w:numPr>
          <w:ilvl w:val="0"/>
          <w:numId w:val="4"/>
        </w:numPr>
        <w:shd w:val="clear" w:color="auto" w:fill="FFFFFF"/>
        <w:ind w:left="384"/>
        <w:jc w:val="both"/>
        <w:rPr>
          <w:rFonts w:eastAsia="Times New Roman"/>
          <w:color w:val="222222"/>
        </w:rPr>
      </w:pPr>
      <w:r w:rsidRPr="00AF4F47">
        <w:rPr>
          <w:rFonts w:eastAsia="Times New Roman"/>
          <w:color w:val="222222"/>
        </w:rPr>
        <w:t>Tier Certification of Design Documents - typically the first step in the Tier process and used to align the design and construction of a new facility with an organization's business needs.</w:t>
      </w:r>
    </w:p>
    <w:p w14:paraId="1248B674" w14:textId="77777777" w:rsidR="00B36B9E" w:rsidRPr="00AF4F47" w:rsidRDefault="00B36B9E" w:rsidP="000E0E25">
      <w:pPr>
        <w:numPr>
          <w:ilvl w:val="0"/>
          <w:numId w:val="4"/>
        </w:numPr>
        <w:shd w:val="clear" w:color="auto" w:fill="FFFFFF"/>
        <w:ind w:left="384"/>
        <w:jc w:val="both"/>
        <w:rPr>
          <w:rFonts w:eastAsia="Times New Roman"/>
          <w:color w:val="222222"/>
        </w:rPr>
      </w:pPr>
      <w:r w:rsidRPr="00AF4F47">
        <w:rPr>
          <w:rFonts w:eastAsia="Times New Roman"/>
          <w:color w:val="222222"/>
        </w:rPr>
        <w:t xml:space="preserve">Tier Certification of Constructed Facility - the final part of the process which assures that the actual constructed data centers </w:t>
      </w:r>
      <w:proofErr w:type="gramStart"/>
      <w:r w:rsidRPr="00AF4F47">
        <w:rPr>
          <w:rFonts w:eastAsia="Times New Roman"/>
          <w:color w:val="222222"/>
        </w:rPr>
        <w:t>delivers</w:t>
      </w:r>
      <w:proofErr w:type="gramEnd"/>
      <w:r w:rsidRPr="00AF4F47">
        <w:rPr>
          <w:rFonts w:eastAsia="Times New Roman"/>
          <w:color w:val="222222"/>
        </w:rPr>
        <w:t xml:space="preserve"> the results specified in the Tier Standard: Topology specification.</w:t>
      </w:r>
    </w:p>
    <w:p w14:paraId="722F4961" w14:textId="19FC5A29" w:rsidR="00467F97" w:rsidRPr="00AF4F47" w:rsidRDefault="00236161" w:rsidP="000E0E25">
      <w:pPr>
        <w:numPr>
          <w:ilvl w:val="0"/>
          <w:numId w:val="4"/>
        </w:numPr>
        <w:shd w:val="clear" w:color="auto" w:fill="FFFFFF"/>
        <w:ind w:left="384"/>
        <w:jc w:val="both"/>
        <w:rPr>
          <w:rFonts w:eastAsia="Times New Roman"/>
          <w:color w:val="222222"/>
        </w:rPr>
      </w:pPr>
      <w:r w:rsidRPr="00AF4F47">
        <w:rPr>
          <w:rFonts w:eastAsia="Times New Roman"/>
          <w:color w:val="222222"/>
        </w:rPr>
        <w:t>Tier Certification of Operational Sustainability – an assessment of the behaviors and risks intrinsic to data center operations, focusing on management, maintenance, and site-specific environmental factors to ensure long-term performance.</w:t>
      </w:r>
    </w:p>
    <w:p w14:paraId="1D245BCF" w14:textId="77777777" w:rsidR="00236161" w:rsidRDefault="00236161" w:rsidP="00236161">
      <w:pPr>
        <w:shd w:val="clear" w:color="auto" w:fill="FFFFFF"/>
        <w:ind w:left="384"/>
        <w:jc w:val="both"/>
        <w:rPr>
          <w:rFonts w:eastAsia="Times New Roman"/>
          <w:color w:val="222222"/>
        </w:rPr>
      </w:pPr>
    </w:p>
    <w:p w14:paraId="6294A971" w14:textId="77777777" w:rsidR="00AB650E" w:rsidRDefault="00AB650E" w:rsidP="00236161">
      <w:pPr>
        <w:shd w:val="clear" w:color="auto" w:fill="FFFFFF"/>
        <w:ind w:left="384"/>
        <w:jc w:val="both"/>
        <w:rPr>
          <w:rFonts w:eastAsia="Times New Roman"/>
          <w:color w:val="222222"/>
        </w:rPr>
      </w:pPr>
    </w:p>
    <w:p w14:paraId="61B7BB50" w14:textId="77777777" w:rsidR="00AB650E" w:rsidRPr="00AF4F47" w:rsidRDefault="00AB650E" w:rsidP="00236161">
      <w:pPr>
        <w:shd w:val="clear" w:color="auto" w:fill="FFFFFF"/>
        <w:ind w:left="384"/>
        <w:jc w:val="both"/>
        <w:rPr>
          <w:rFonts w:eastAsia="Times New Roman"/>
          <w:color w:val="222222"/>
        </w:rPr>
      </w:pPr>
    </w:p>
    <w:p w14:paraId="0A8C2AB4" w14:textId="77777777" w:rsidR="00B36B9E" w:rsidRPr="00AF4F47" w:rsidRDefault="00B36B9E" w:rsidP="00455A15">
      <w:pPr>
        <w:shd w:val="clear" w:color="auto" w:fill="FFFFFF"/>
        <w:jc w:val="both"/>
        <w:rPr>
          <w:rFonts w:eastAsia="Times New Roman"/>
          <w:color w:val="222222"/>
        </w:rPr>
      </w:pPr>
      <w:r w:rsidRPr="00AF4F47">
        <w:rPr>
          <w:rFonts w:eastAsia="Times New Roman"/>
          <w:color w:val="222222"/>
        </w:rPr>
        <w:lastRenderedPageBreak/>
        <w:t>The Tier certifications are awarded in four levels:</w:t>
      </w:r>
    </w:p>
    <w:p w14:paraId="3E4EF576" w14:textId="77777777" w:rsidR="00B36B9E" w:rsidRPr="006D77A9" w:rsidRDefault="00B36B9E" w:rsidP="000E0E25">
      <w:pPr>
        <w:numPr>
          <w:ilvl w:val="0"/>
          <w:numId w:val="5"/>
        </w:numPr>
        <w:shd w:val="clear" w:color="auto" w:fill="FFFFFF"/>
        <w:ind w:left="384"/>
        <w:jc w:val="both"/>
        <w:rPr>
          <w:rFonts w:eastAsia="Times New Roman"/>
          <w:color w:val="222222"/>
          <w:lang w:val="fr-FR"/>
        </w:rPr>
      </w:pPr>
      <w:r w:rsidRPr="006D77A9">
        <w:rPr>
          <w:rFonts w:eastAsia="Times New Roman"/>
          <w:color w:val="222222"/>
          <w:lang w:val="fr-FR"/>
        </w:rPr>
        <w:t xml:space="preserve">Tier IV - </w:t>
      </w:r>
      <w:proofErr w:type="spellStart"/>
      <w:r w:rsidRPr="006D77A9">
        <w:rPr>
          <w:rFonts w:eastAsia="Times New Roman"/>
          <w:color w:val="222222"/>
          <w:lang w:val="fr-FR"/>
        </w:rPr>
        <w:t>Fault</w:t>
      </w:r>
      <w:proofErr w:type="spellEnd"/>
      <w:r w:rsidRPr="006D77A9">
        <w:rPr>
          <w:rFonts w:eastAsia="Times New Roman"/>
          <w:color w:val="222222"/>
          <w:lang w:val="fr-FR"/>
        </w:rPr>
        <w:t xml:space="preserve"> </w:t>
      </w:r>
      <w:proofErr w:type="spellStart"/>
      <w:r w:rsidRPr="006D77A9">
        <w:rPr>
          <w:rFonts w:eastAsia="Times New Roman"/>
          <w:color w:val="222222"/>
          <w:lang w:val="fr-FR"/>
        </w:rPr>
        <w:t>tolerant</w:t>
      </w:r>
      <w:proofErr w:type="spellEnd"/>
      <w:r w:rsidRPr="006D77A9">
        <w:rPr>
          <w:rFonts w:eastAsia="Times New Roman"/>
          <w:color w:val="222222"/>
          <w:lang w:val="fr-FR"/>
        </w:rPr>
        <w:t xml:space="preserve"> site infrastructure</w:t>
      </w:r>
    </w:p>
    <w:p w14:paraId="762B80F0" w14:textId="77777777" w:rsidR="00B36B9E" w:rsidRPr="006D77A9" w:rsidRDefault="00B36B9E" w:rsidP="000E0E25">
      <w:pPr>
        <w:numPr>
          <w:ilvl w:val="0"/>
          <w:numId w:val="5"/>
        </w:numPr>
        <w:shd w:val="clear" w:color="auto" w:fill="FFFFFF"/>
        <w:ind w:left="384"/>
        <w:jc w:val="both"/>
        <w:rPr>
          <w:rFonts w:eastAsia="Times New Roman"/>
          <w:color w:val="222222"/>
          <w:lang w:val="fr-FR"/>
        </w:rPr>
      </w:pPr>
      <w:r w:rsidRPr="006D77A9">
        <w:rPr>
          <w:rFonts w:eastAsia="Times New Roman"/>
          <w:color w:val="222222"/>
          <w:lang w:val="fr-FR"/>
        </w:rPr>
        <w:t xml:space="preserve">Tier III - </w:t>
      </w:r>
      <w:proofErr w:type="spellStart"/>
      <w:r w:rsidRPr="006D77A9">
        <w:rPr>
          <w:rFonts w:eastAsia="Times New Roman"/>
          <w:color w:val="222222"/>
          <w:lang w:val="fr-FR"/>
        </w:rPr>
        <w:t>Concurrently</w:t>
      </w:r>
      <w:proofErr w:type="spellEnd"/>
      <w:r w:rsidRPr="006D77A9">
        <w:rPr>
          <w:rFonts w:eastAsia="Times New Roman"/>
          <w:color w:val="222222"/>
          <w:lang w:val="fr-FR"/>
        </w:rPr>
        <w:t xml:space="preserve"> </w:t>
      </w:r>
      <w:proofErr w:type="spellStart"/>
      <w:r w:rsidRPr="006D77A9">
        <w:rPr>
          <w:rFonts w:eastAsia="Times New Roman"/>
          <w:color w:val="222222"/>
          <w:lang w:val="fr-FR"/>
        </w:rPr>
        <w:t>maintainable</w:t>
      </w:r>
      <w:proofErr w:type="spellEnd"/>
      <w:r w:rsidRPr="006D77A9">
        <w:rPr>
          <w:rFonts w:eastAsia="Times New Roman"/>
          <w:color w:val="222222"/>
          <w:lang w:val="fr-FR"/>
        </w:rPr>
        <w:t xml:space="preserve"> site infrastructure</w:t>
      </w:r>
    </w:p>
    <w:p w14:paraId="7DFE658E" w14:textId="77777777" w:rsidR="00B36B9E" w:rsidRPr="00AF4F47" w:rsidRDefault="00B36B9E" w:rsidP="000E0E25">
      <w:pPr>
        <w:numPr>
          <w:ilvl w:val="0"/>
          <w:numId w:val="5"/>
        </w:numPr>
        <w:shd w:val="clear" w:color="auto" w:fill="FFFFFF"/>
        <w:ind w:left="384"/>
        <w:jc w:val="both"/>
        <w:rPr>
          <w:rFonts w:eastAsia="Times New Roman"/>
          <w:color w:val="222222"/>
        </w:rPr>
      </w:pPr>
      <w:r w:rsidRPr="00AF4F47">
        <w:rPr>
          <w:rFonts w:eastAsia="Times New Roman"/>
          <w:color w:val="222222"/>
        </w:rPr>
        <w:t>Tier II - Redundant capacity components site infrastructure (redundant)</w:t>
      </w:r>
    </w:p>
    <w:p w14:paraId="238AE7DB" w14:textId="77777777" w:rsidR="00B36B9E" w:rsidRPr="00AF4F47" w:rsidRDefault="00B36B9E" w:rsidP="000E0E25">
      <w:pPr>
        <w:numPr>
          <w:ilvl w:val="0"/>
          <w:numId w:val="5"/>
        </w:numPr>
        <w:shd w:val="clear" w:color="auto" w:fill="FFFFFF"/>
        <w:ind w:left="384"/>
        <w:jc w:val="both"/>
        <w:rPr>
          <w:rFonts w:eastAsia="Times New Roman"/>
          <w:color w:val="222222"/>
        </w:rPr>
      </w:pPr>
      <w:r w:rsidRPr="00AF4F47">
        <w:rPr>
          <w:rFonts w:eastAsia="Times New Roman"/>
          <w:color w:val="222222"/>
        </w:rPr>
        <w:t>Tier I - Basic site infrastructure (non-redundant)</w:t>
      </w:r>
    </w:p>
    <w:p w14:paraId="22ED8C5C" w14:textId="77777777" w:rsidR="00B36B9E" w:rsidRPr="00AF4F47" w:rsidRDefault="00B36B9E" w:rsidP="00455A15">
      <w:pPr>
        <w:jc w:val="both"/>
        <w:rPr>
          <w:lang w:eastAsia="ko-KR"/>
        </w:rPr>
      </w:pPr>
    </w:p>
    <w:p w14:paraId="7B6D6031" w14:textId="77777777" w:rsidR="0024756B" w:rsidRPr="00AF4F47" w:rsidRDefault="0024756B" w:rsidP="00455A15">
      <w:pPr>
        <w:jc w:val="both"/>
        <w:rPr>
          <w:lang w:eastAsia="ko-KR"/>
        </w:rPr>
      </w:pPr>
    </w:p>
    <w:p w14:paraId="0E2E6A0F" w14:textId="77777777" w:rsidR="00B36B9E" w:rsidRPr="00AF4F47" w:rsidRDefault="00B36B9E" w:rsidP="000E0E25">
      <w:pPr>
        <w:pStyle w:val="Heading1"/>
        <w:numPr>
          <w:ilvl w:val="0"/>
          <w:numId w:val="8"/>
        </w:numPr>
        <w:jc w:val="both"/>
        <w:rPr>
          <w:u w:val="none"/>
        </w:rPr>
      </w:pPr>
      <w:bookmarkStart w:id="24" w:name="_Toc227671134"/>
      <w:r w:rsidRPr="00AF4F47">
        <w:rPr>
          <w:u w:val="none"/>
        </w:rPr>
        <w:t>National Policies, L</w:t>
      </w:r>
      <w:r w:rsidR="005F0977" w:rsidRPr="00AF4F47">
        <w:rPr>
          <w:u w:val="none"/>
        </w:rPr>
        <w:t>aws, Regulations and Management</w:t>
      </w:r>
      <w:r w:rsidRPr="00AF4F47">
        <w:rPr>
          <w:u w:val="none"/>
        </w:rPr>
        <w:t xml:space="preserve"> Systems of Member </w:t>
      </w:r>
      <w:proofErr w:type="gramStart"/>
      <w:r w:rsidRPr="00AF4F47">
        <w:rPr>
          <w:u w:val="none"/>
        </w:rPr>
        <w:t>Countries  and</w:t>
      </w:r>
      <w:proofErr w:type="gramEnd"/>
      <w:r w:rsidRPr="00AF4F47">
        <w:rPr>
          <w:u w:val="none"/>
        </w:rPr>
        <w:t xml:space="preserve"> Example Initiative</w:t>
      </w:r>
      <w:bookmarkEnd w:id="24"/>
    </w:p>
    <w:p w14:paraId="3BC4C2FD" w14:textId="77777777" w:rsidR="00824019" w:rsidRPr="006D77A9" w:rsidRDefault="00824019" w:rsidP="00455A15">
      <w:pPr>
        <w:jc w:val="both"/>
        <w:rPr>
          <w:color w:val="00B0F0"/>
          <w:lang w:eastAsia="ko-KR"/>
        </w:rPr>
      </w:pPr>
    </w:p>
    <w:p w14:paraId="679013F8" w14:textId="163E1DE5" w:rsidR="00B36B9E" w:rsidRPr="00AF4F47" w:rsidRDefault="00B36B9E" w:rsidP="000E0E25">
      <w:pPr>
        <w:pStyle w:val="Heading2"/>
        <w:numPr>
          <w:ilvl w:val="1"/>
          <w:numId w:val="8"/>
        </w:numPr>
        <w:spacing w:before="0"/>
        <w:jc w:val="both"/>
        <w:rPr>
          <w:rFonts w:ascii="Times New Roman" w:hAnsi="Times New Roman" w:cs="Times New Roman"/>
          <w:color w:val="auto"/>
          <w:sz w:val="24"/>
          <w:szCs w:val="24"/>
          <w:u w:val="single"/>
        </w:rPr>
      </w:pPr>
      <w:bookmarkStart w:id="25" w:name="_Toc227671135"/>
      <w:r w:rsidRPr="00AF4F47">
        <w:rPr>
          <w:rFonts w:ascii="Times New Roman" w:hAnsi="Times New Roman" w:cs="Times New Roman"/>
          <w:color w:val="auto"/>
          <w:sz w:val="24"/>
          <w:szCs w:val="24"/>
        </w:rPr>
        <w:t>Malaysia</w:t>
      </w:r>
      <w:bookmarkEnd w:id="25"/>
    </w:p>
    <w:p w14:paraId="1D5B0383" w14:textId="77777777" w:rsidR="00B36B9E" w:rsidRPr="00AF4F47" w:rsidRDefault="00B36B9E" w:rsidP="00455A15">
      <w:pPr>
        <w:snapToGrid w:val="0"/>
        <w:jc w:val="both"/>
        <w:rPr>
          <w:b/>
          <w:u w:val="single"/>
        </w:rPr>
      </w:pPr>
    </w:p>
    <w:p w14:paraId="47A27A14" w14:textId="2385F38F" w:rsidR="00B36B9E" w:rsidRPr="00AF4F47" w:rsidRDefault="001D71BD" w:rsidP="000E0E25">
      <w:pPr>
        <w:pStyle w:val="Heading3"/>
        <w:numPr>
          <w:ilvl w:val="2"/>
          <w:numId w:val="8"/>
        </w:numPr>
        <w:spacing w:before="0"/>
        <w:jc w:val="both"/>
        <w:rPr>
          <w:rFonts w:ascii="Times New Roman" w:hAnsi="Times New Roman" w:cs="Times New Roman"/>
          <w:b w:val="0"/>
          <w:color w:val="auto"/>
        </w:rPr>
      </w:pPr>
      <w:bookmarkStart w:id="26" w:name="_Toc227671136"/>
      <w:r w:rsidRPr="00AF4F47">
        <w:rPr>
          <w:rFonts w:ascii="Times New Roman" w:hAnsi="Times New Roman" w:cs="Times New Roman"/>
          <w:color w:val="auto"/>
        </w:rPr>
        <w:t>Historical Baseline: Study of the Carbon Footprint (2015)</w:t>
      </w:r>
      <w:bookmarkEnd w:id="26"/>
    </w:p>
    <w:p w14:paraId="3F3221AA" w14:textId="77777777" w:rsidR="00B36B9E" w:rsidRPr="00AF4F47" w:rsidRDefault="00B36B9E" w:rsidP="00455A15">
      <w:pPr>
        <w:snapToGrid w:val="0"/>
        <w:jc w:val="both"/>
        <w:rPr>
          <w:b/>
        </w:rPr>
      </w:pPr>
    </w:p>
    <w:p w14:paraId="08144E71" w14:textId="63BBBB08" w:rsidR="007679F4" w:rsidRPr="00AF4F47" w:rsidRDefault="007679F4" w:rsidP="00455A15">
      <w:pPr>
        <w:snapToGrid w:val="0"/>
        <w:jc w:val="both"/>
      </w:pPr>
      <w:r w:rsidRPr="00AF4F47">
        <w:t>The findings from the 2015 study remain in this report to serve as the historical baseline for energy efficiency efforts in Malaysia.</w:t>
      </w:r>
      <w:r w:rsidR="004959FA" w:rsidRPr="00AF4F47">
        <w:t xml:space="preserve"> This foundational study was conducted by the Malaysia Technical Standards Forum </w:t>
      </w:r>
      <w:proofErr w:type="spellStart"/>
      <w:r w:rsidR="004959FA" w:rsidRPr="00AF4F47">
        <w:t>Bhd</w:t>
      </w:r>
      <w:proofErr w:type="spellEnd"/>
      <w:r w:rsidR="004959FA" w:rsidRPr="00AF4F47">
        <w:t xml:space="preserve"> (MTSFB) and its Green ICT Working Group, in collaboration with the Sustainable Energy Development Authority (SEDA Malaysia) and the Malaysian Communications and Multimedia Commission (MCMC), to analyze the carbon footprint of sample Data </w:t>
      </w:r>
      <w:proofErr w:type="spellStart"/>
      <w:r w:rsidR="004959FA" w:rsidRPr="00AF4F47">
        <w:t>Centres</w:t>
      </w:r>
      <w:proofErr w:type="spellEnd"/>
      <w:r w:rsidR="004959FA" w:rsidRPr="00AF4F47">
        <w:t xml:space="preserve"> in Malaysian Government Offices.</w:t>
      </w:r>
    </w:p>
    <w:p w14:paraId="3D1A1DDD" w14:textId="77777777" w:rsidR="00754B84" w:rsidRPr="00AF4F47" w:rsidRDefault="00754B84" w:rsidP="00455A15">
      <w:pPr>
        <w:snapToGrid w:val="0"/>
        <w:jc w:val="both"/>
        <w:rPr>
          <w:strike/>
        </w:rPr>
      </w:pPr>
    </w:p>
    <w:p w14:paraId="223D7AA8" w14:textId="015DD039" w:rsidR="00BC2B72" w:rsidRPr="00AF4F47" w:rsidRDefault="00BC2B72" w:rsidP="00455A15">
      <w:pPr>
        <w:jc w:val="both"/>
      </w:pPr>
      <w:r w:rsidRPr="00AF4F47">
        <w:t xml:space="preserve">The primary objective was to evaluate the energy used to operate data </w:t>
      </w:r>
      <w:proofErr w:type="spellStart"/>
      <w:r w:rsidRPr="00AF4F47">
        <w:t>centres</w:t>
      </w:r>
      <w:proofErr w:type="spellEnd"/>
      <w:r w:rsidRPr="00AF4F47">
        <w:t xml:space="preserve"> (DC) by placing measuring equipment on electrical distribution boards (DB) to record consumption for ICT equipment, lighting, cooling, and power. Concurrently, the study logged ambient temperature and humidity levels within the data </w:t>
      </w:r>
      <w:proofErr w:type="spellStart"/>
      <w:r w:rsidRPr="00AF4F47">
        <w:t>centre</w:t>
      </w:r>
      <w:proofErr w:type="spellEnd"/>
      <w:r w:rsidRPr="00AF4F47">
        <w:t xml:space="preserve"> environment to determine the impact of environmental factors on operational efficiency. These baseline findings and the resulting best practice recommendations are detailed below as a reference point for the region's technical evolution:</w:t>
      </w:r>
    </w:p>
    <w:p w14:paraId="57AAA36F" w14:textId="77777777" w:rsidR="00B36B9E" w:rsidRPr="00AF4F47" w:rsidRDefault="00B36B9E" w:rsidP="00455A15">
      <w:pPr>
        <w:jc w:val="both"/>
      </w:pPr>
    </w:p>
    <w:p w14:paraId="484CB21D" w14:textId="7CB27E10" w:rsidR="00B36B9E" w:rsidRPr="006F7B47" w:rsidRDefault="00B36B9E" w:rsidP="00754B84">
      <w:pPr>
        <w:pStyle w:val="ListParagraph"/>
        <w:numPr>
          <w:ilvl w:val="0"/>
          <w:numId w:val="38"/>
        </w:numPr>
        <w:ind w:leftChars="0"/>
        <w:jc w:val="both"/>
        <w:rPr>
          <w:rFonts w:cs="Times New Roman"/>
          <w:b/>
        </w:rPr>
      </w:pPr>
      <w:r w:rsidRPr="006F7B47">
        <w:rPr>
          <w:rFonts w:cs="Times New Roman"/>
          <w:b/>
        </w:rPr>
        <w:t>Baseline findings</w:t>
      </w:r>
    </w:p>
    <w:p w14:paraId="4159E5BE" w14:textId="77777777" w:rsidR="00B36B9E" w:rsidRPr="006F7B47" w:rsidRDefault="00B36B9E" w:rsidP="00455A15">
      <w:pPr>
        <w:jc w:val="both"/>
        <w:rPr>
          <w:b/>
        </w:rPr>
      </w:pPr>
    </w:p>
    <w:p w14:paraId="30CF7062" w14:textId="77777777" w:rsidR="00B36B9E" w:rsidRPr="00AF4F47" w:rsidRDefault="00B36B9E" w:rsidP="76BAF125">
      <w:pPr>
        <w:jc w:val="both"/>
      </w:pPr>
      <w:r w:rsidRPr="00AF4F47">
        <w:t>The findings of the study are as shown in charts and tables below.</w:t>
      </w:r>
    </w:p>
    <w:p w14:paraId="788E9DB0" w14:textId="77777777" w:rsidR="009272C8" w:rsidRPr="006F7B47" w:rsidRDefault="009272C8" w:rsidP="00455A15">
      <w:pPr>
        <w:jc w:val="both"/>
      </w:pPr>
    </w:p>
    <w:p w14:paraId="0FFAB7C9" w14:textId="77777777" w:rsidR="005C3E78" w:rsidRPr="00AF4F47" w:rsidRDefault="00B36B9E" w:rsidP="00BB7E63">
      <w:pPr>
        <w:keepNext/>
        <w:jc w:val="center"/>
      </w:pPr>
      <w:r w:rsidRPr="006F7B47">
        <w:rPr>
          <w:noProof/>
        </w:rPr>
        <w:drawing>
          <wp:inline distT="0" distB="0" distL="0" distR="0" wp14:anchorId="7CADA334" wp14:editId="0A7BB8D0">
            <wp:extent cx="5367867" cy="2652889"/>
            <wp:effectExtent l="0" t="0" r="17145" b="14605"/>
            <wp:docPr id="13" name="Chart 13"/>
            <wp:cNvGraphicFramePr/>
            <a:graphic xmlns:a="http://schemas.openxmlformats.org/drawingml/2006/main">
              <a:graphicData uri="http://schemas.openxmlformats.org/drawingml/2006/chart">
                <c:chart xmlns:c="http://schemas.openxmlformats.org/drawingml/2006/chart" xmlns:r="http://schemas.openxmlformats.org/officeDocument/2006/relationships" r:id="rId23"/>
              </a:graphicData>
            </a:graphic>
          </wp:inline>
        </w:drawing>
      </w:r>
    </w:p>
    <w:p w14:paraId="21172895" w14:textId="1648C0BB" w:rsidR="00B36B9E" w:rsidRPr="00AF4F47" w:rsidRDefault="005C3E78" w:rsidP="005C3E78">
      <w:pPr>
        <w:jc w:val="center"/>
        <w:rPr>
          <w:b/>
        </w:rPr>
      </w:pPr>
      <w:r w:rsidRPr="00AF4F47">
        <w:rPr>
          <w:b/>
        </w:rPr>
        <w:t xml:space="preserve">Figure </w:t>
      </w:r>
      <w:r w:rsidRPr="00AF4F47">
        <w:rPr>
          <w:b/>
        </w:rPr>
        <w:fldChar w:fldCharType="begin"/>
      </w:r>
      <w:r w:rsidRPr="00AF4F47">
        <w:rPr>
          <w:b/>
        </w:rPr>
        <w:instrText xml:space="preserve"> SEQ Figure \* ARABIC </w:instrText>
      </w:r>
      <w:r w:rsidRPr="00AF4F47">
        <w:rPr>
          <w:b/>
        </w:rPr>
        <w:fldChar w:fldCharType="separate"/>
      </w:r>
      <w:r w:rsidR="00256035" w:rsidRPr="006F7B47">
        <w:rPr>
          <w:b/>
        </w:rPr>
        <w:t>2</w:t>
      </w:r>
      <w:r w:rsidRPr="00AF4F47">
        <w:rPr>
          <w:b/>
        </w:rPr>
        <w:fldChar w:fldCharType="end"/>
      </w:r>
      <w:r w:rsidRPr="00AF4F47">
        <w:rPr>
          <w:b/>
        </w:rPr>
        <w:t xml:space="preserve"> Energy consumption based on percentage</w:t>
      </w:r>
    </w:p>
    <w:p w14:paraId="74C222F5" w14:textId="77777777" w:rsidR="004A2DAA" w:rsidRPr="00AF4F47" w:rsidRDefault="004A2DAA" w:rsidP="00455A15">
      <w:pPr>
        <w:jc w:val="center"/>
        <w:rPr>
          <w:b/>
        </w:rPr>
      </w:pPr>
    </w:p>
    <w:p w14:paraId="6B8DAECD" w14:textId="77777777" w:rsidR="00161D3E" w:rsidRPr="00AF4F47" w:rsidRDefault="00B36B9E" w:rsidP="00BB7E63">
      <w:pPr>
        <w:keepNext/>
        <w:jc w:val="center"/>
      </w:pPr>
      <w:r w:rsidRPr="006F7B47">
        <w:rPr>
          <w:noProof/>
        </w:rPr>
        <w:lastRenderedPageBreak/>
        <w:drawing>
          <wp:inline distT="0" distB="0" distL="0" distR="0" wp14:anchorId="3A8043A3" wp14:editId="5CF7D472">
            <wp:extent cx="5147733" cy="2240844"/>
            <wp:effectExtent l="0" t="0" r="8890" b="7620"/>
            <wp:docPr id="4" name="Chart 4"/>
            <wp:cNvGraphicFramePr/>
            <a:graphic xmlns:a="http://schemas.openxmlformats.org/drawingml/2006/main">
              <a:graphicData uri="http://schemas.openxmlformats.org/drawingml/2006/chart">
                <c:chart xmlns:c="http://schemas.openxmlformats.org/drawingml/2006/chart" xmlns:r="http://schemas.openxmlformats.org/officeDocument/2006/relationships" r:id="rId24"/>
              </a:graphicData>
            </a:graphic>
          </wp:inline>
        </w:drawing>
      </w:r>
    </w:p>
    <w:p w14:paraId="1AE50233" w14:textId="35EB84AD" w:rsidR="00B36B9E" w:rsidRPr="00AF4F47" w:rsidRDefault="00161D3E" w:rsidP="00BB7E63">
      <w:pPr>
        <w:tabs>
          <w:tab w:val="center" w:pos="4513"/>
          <w:tab w:val="left" w:pos="7605"/>
        </w:tabs>
        <w:jc w:val="center"/>
        <w:rPr>
          <w:b/>
        </w:rPr>
      </w:pPr>
      <w:r w:rsidRPr="00AF4F47">
        <w:rPr>
          <w:b/>
        </w:rPr>
        <w:t xml:space="preserve">Figure </w:t>
      </w:r>
      <w:r w:rsidRPr="00AF4F47">
        <w:rPr>
          <w:b/>
        </w:rPr>
        <w:fldChar w:fldCharType="begin"/>
      </w:r>
      <w:r w:rsidRPr="00AF4F47">
        <w:rPr>
          <w:b/>
        </w:rPr>
        <w:instrText xml:space="preserve"> SEQ Figure \* ARABIC </w:instrText>
      </w:r>
      <w:r w:rsidRPr="00AF4F47">
        <w:rPr>
          <w:b/>
        </w:rPr>
        <w:fldChar w:fldCharType="separate"/>
      </w:r>
      <w:r w:rsidR="00256035" w:rsidRPr="006F7B47">
        <w:rPr>
          <w:b/>
        </w:rPr>
        <w:t>3</w:t>
      </w:r>
      <w:r w:rsidRPr="00AF4F47">
        <w:rPr>
          <w:b/>
        </w:rPr>
        <w:fldChar w:fldCharType="end"/>
      </w:r>
      <w:r w:rsidRPr="00AF4F47">
        <w:rPr>
          <w:b/>
        </w:rPr>
        <w:t xml:space="preserve"> Estimated Annual Consumption (kWh)</w:t>
      </w:r>
    </w:p>
    <w:p w14:paraId="27F850AC" w14:textId="77777777" w:rsidR="00B36B9E" w:rsidRPr="00AF4F47" w:rsidRDefault="00B36B9E" w:rsidP="00455A15">
      <w:pPr>
        <w:tabs>
          <w:tab w:val="left" w:pos="1276"/>
        </w:tabs>
        <w:jc w:val="both"/>
      </w:pPr>
    </w:p>
    <w:p w14:paraId="2B23D61B" w14:textId="77777777" w:rsidR="00D07BE2" w:rsidRPr="00AF4F47" w:rsidRDefault="00B36B9E" w:rsidP="005363B7">
      <w:pPr>
        <w:tabs>
          <w:tab w:val="left" w:pos="1276"/>
        </w:tabs>
        <w:jc w:val="both"/>
      </w:pPr>
      <w:r w:rsidRPr="00AF4F47">
        <w:t xml:space="preserve">Table 1.1 is prepared by the Uptime Institute as part of the certification process of the data </w:t>
      </w:r>
      <w:proofErr w:type="spellStart"/>
      <w:r w:rsidRPr="00AF4F47">
        <w:t>centres</w:t>
      </w:r>
      <w:proofErr w:type="spellEnd"/>
      <w:r w:rsidRPr="00AF4F47">
        <w:t xml:space="preserve"> in industry.</w:t>
      </w:r>
    </w:p>
    <w:p w14:paraId="498D8386" w14:textId="34E01678" w:rsidR="00754B84" w:rsidRPr="00AF4F47" w:rsidRDefault="00754B84" w:rsidP="005363B7">
      <w:pPr>
        <w:tabs>
          <w:tab w:val="left" w:pos="1276"/>
        </w:tabs>
        <w:jc w:val="both"/>
      </w:pPr>
    </w:p>
    <w:p w14:paraId="144AC6FB" w14:textId="1F2A6DA8" w:rsidR="00B36B9E" w:rsidRPr="00AF4F47" w:rsidRDefault="00B36B9E" w:rsidP="00455A15">
      <w:pPr>
        <w:tabs>
          <w:tab w:val="left" w:pos="1276"/>
        </w:tabs>
        <w:jc w:val="center"/>
        <w:rPr>
          <w:b/>
        </w:rPr>
      </w:pPr>
      <w:r w:rsidRPr="00AF4F47">
        <w:rPr>
          <w:b/>
        </w:rPr>
        <w:t>Table</w:t>
      </w:r>
      <w:r w:rsidR="00AF4F47" w:rsidRPr="00AF4F47">
        <w:rPr>
          <w:b/>
        </w:rPr>
        <w:t xml:space="preserve"> </w:t>
      </w:r>
      <w:r w:rsidRPr="00AF4F47">
        <w:rPr>
          <w:b/>
        </w:rPr>
        <w:t xml:space="preserve">1.1 </w:t>
      </w:r>
      <w:r w:rsidR="00DB4A5A" w:rsidRPr="00DB4A5A">
        <w:rPr>
          <w:b/>
        </w:rPr>
        <w:t xml:space="preserve">Uptime Institute </w:t>
      </w:r>
      <w:r w:rsidRPr="00AF4F47">
        <w:rPr>
          <w:b/>
        </w:rPr>
        <w:t>Levels of Efficiency Ratings charts</w:t>
      </w:r>
    </w:p>
    <w:tbl>
      <w:tblPr>
        <w:tblStyle w:val="LightList-Accent2"/>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526"/>
        <w:gridCol w:w="1559"/>
        <w:gridCol w:w="3081"/>
      </w:tblGrid>
      <w:tr w:rsidR="00B36B9E" w:rsidRPr="00AF4F47" w14:paraId="51FFA1C1" w14:textId="77777777" w:rsidTr="00F739A1">
        <w:trPr>
          <w:cnfStyle w:val="100000000000" w:firstRow="1" w:lastRow="0" w:firstColumn="0" w:lastColumn="0" w:oddVBand="0" w:evenVBand="0" w:oddHBand="0"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6166" w:type="dxa"/>
            <w:gridSpan w:val="3"/>
          </w:tcPr>
          <w:p w14:paraId="13C0440F" w14:textId="77777777" w:rsidR="00B36B9E" w:rsidRPr="006F7B47" w:rsidRDefault="00B36B9E" w:rsidP="00455A15">
            <w:pPr>
              <w:tabs>
                <w:tab w:val="left" w:pos="1276"/>
              </w:tabs>
              <w:jc w:val="center"/>
              <w:rPr>
                <w:sz w:val="22"/>
                <w:szCs w:val="22"/>
                <w:lang w:val="en-US"/>
              </w:rPr>
            </w:pPr>
            <w:r w:rsidRPr="006F7B47">
              <w:rPr>
                <w:sz w:val="22"/>
                <w:szCs w:val="22"/>
                <w:lang w:val="en-US"/>
              </w:rPr>
              <w:t xml:space="preserve">Current PUE &amp; </w:t>
            </w:r>
            <w:proofErr w:type="spellStart"/>
            <w:r w:rsidRPr="006F7B47">
              <w:rPr>
                <w:sz w:val="22"/>
                <w:szCs w:val="22"/>
                <w:lang w:val="en-US"/>
              </w:rPr>
              <w:t>DcIE</w:t>
            </w:r>
            <w:proofErr w:type="spellEnd"/>
          </w:p>
        </w:tc>
      </w:tr>
      <w:tr w:rsidR="00B36B9E" w:rsidRPr="00AF4F47" w14:paraId="30FAE4BA" w14:textId="77777777" w:rsidTr="00F739A1">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526" w:type="dxa"/>
            <w:tcBorders>
              <w:top w:val="none" w:sz="0" w:space="0" w:color="auto"/>
              <w:left w:val="none" w:sz="0" w:space="0" w:color="auto"/>
              <w:bottom w:val="none" w:sz="0" w:space="0" w:color="auto"/>
            </w:tcBorders>
          </w:tcPr>
          <w:p w14:paraId="56ED4CB1" w14:textId="77777777" w:rsidR="00B36B9E" w:rsidRPr="006F7B47" w:rsidRDefault="00B36B9E" w:rsidP="00455A15">
            <w:pPr>
              <w:tabs>
                <w:tab w:val="left" w:pos="1276"/>
              </w:tabs>
              <w:jc w:val="center"/>
              <w:rPr>
                <w:sz w:val="22"/>
                <w:szCs w:val="22"/>
                <w:lang w:val="en-US"/>
              </w:rPr>
            </w:pPr>
            <w:r w:rsidRPr="006F7B47">
              <w:rPr>
                <w:sz w:val="22"/>
                <w:szCs w:val="22"/>
                <w:lang w:val="en-US"/>
              </w:rPr>
              <w:t>PUE</w:t>
            </w:r>
          </w:p>
        </w:tc>
        <w:tc>
          <w:tcPr>
            <w:tcW w:w="1559" w:type="dxa"/>
            <w:tcBorders>
              <w:top w:val="none" w:sz="0" w:space="0" w:color="auto"/>
              <w:bottom w:val="none" w:sz="0" w:space="0" w:color="auto"/>
            </w:tcBorders>
          </w:tcPr>
          <w:p w14:paraId="68A40B7F" w14:textId="77777777" w:rsidR="00B36B9E" w:rsidRPr="006F7B47" w:rsidRDefault="00B36B9E" w:rsidP="00455A15">
            <w:pPr>
              <w:tabs>
                <w:tab w:val="left" w:pos="1276"/>
              </w:tabs>
              <w:jc w:val="center"/>
              <w:cnfStyle w:val="000000100000" w:firstRow="0" w:lastRow="0" w:firstColumn="0" w:lastColumn="0" w:oddVBand="0" w:evenVBand="0" w:oddHBand="1" w:evenHBand="0" w:firstRowFirstColumn="0" w:firstRowLastColumn="0" w:lastRowFirstColumn="0" w:lastRowLastColumn="0"/>
              <w:rPr>
                <w:b/>
                <w:sz w:val="22"/>
                <w:szCs w:val="22"/>
                <w:lang w:val="en-US"/>
              </w:rPr>
            </w:pPr>
            <w:proofErr w:type="spellStart"/>
            <w:r w:rsidRPr="006F7B47">
              <w:rPr>
                <w:b/>
                <w:sz w:val="22"/>
                <w:szCs w:val="22"/>
                <w:lang w:val="en-US"/>
              </w:rPr>
              <w:t>DcIE</w:t>
            </w:r>
            <w:proofErr w:type="spellEnd"/>
          </w:p>
        </w:tc>
        <w:tc>
          <w:tcPr>
            <w:tcW w:w="3081" w:type="dxa"/>
            <w:tcBorders>
              <w:top w:val="none" w:sz="0" w:space="0" w:color="auto"/>
              <w:bottom w:val="none" w:sz="0" w:space="0" w:color="auto"/>
              <w:right w:val="none" w:sz="0" w:space="0" w:color="auto"/>
            </w:tcBorders>
          </w:tcPr>
          <w:p w14:paraId="785A083C" w14:textId="77777777" w:rsidR="00B36B9E" w:rsidRPr="006F7B47" w:rsidRDefault="00B36B9E" w:rsidP="00455A15">
            <w:pPr>
              <w:tabs>
                <w:tab w:val="left" w:pos="1276"/>
              </w:tabs>
              <w:jc w:val="center"/>
              <w:cnfStyle w:val="000000100000" w:firstRow="0" w:lastRow="0" w:firstColumn="0" w:lastColumn="0" w:oddVBand="0" w:evenVBand="0" w:oddHBand="1" w:evenHBand="0" w:firstRowFirstColumn="0" w:firstRowLastColumn="0" w:lastRowFirstColumn="0" w:lastRowLastColumn="0"/>
              <w:rPr>
                <w:b/>
                <w:sz w:val="22"/>
                <w:szCs w:val="22"/>
                <w:lang w:val="en-US"/>
              </w:rPr>
            </w:pPr>
            <w:r w:rsidRPr="006F7B47">
              <w:rPr>
                <w:b/>
                <w:sz w:val="22"/>
                <w:szCs w:val="22"/>
                <w:lang w:val="en-US"/>
              </w:rPr>
              <w:t>Level of Efficiency</w:t>
            </w:r>
          </w:p>
        </w:tc>
      </w:tr>
      <w:tr w:rsidR="00B36B9E" w:rsidRPr="00AF4F47" w14:paraId="659E67D4" w14:textId="77777777" w:rsidTr="00F739A1">
        <w:trPr>
          <w:jc w:val="center"/>
        </w:trPr>
        <w:tc>
          <w:tcPr>
            <w:cnfStyle w:val="001000000000" w:firstRow="0" w:lastRow="0" w:firstColumn="1" w:lastColumn="0" w:oddVBand="0" w:evenVBand="0" w:oddHBand="0" w:evenHBand="0" w:firstRowFirstColumn="0" w:firstRowLastColumn="0" w:lastRowFirstColumn="0" w:lastRowLastColumn="0"/>
            <w:tcW w:w="1526" w:type="dxa"/>
          </w:tcPr>
          <w:p w14:paraId="24258206" w14:textId="77777777" w:rsidR="00B36B9E" w:rsidRPr="006F7B47" w:rsidRDefault="00B36B9E" w:rsidP="00455A15">
            <w:pPr>
              <w:tabs>
                <w:tab w:val="left" w:pos="1276"/>
              </w:tabs>
              <w:jc w:val="center"/>
              <w:rPr>
                <w:sz w:val="22"/>
                <w:szCs w:val="22"/>
                <w:lang w:val="en-US"/>
              </w:rPr>
            </w:pPr>
            <w:r w:rsidRPr="006F7B47">
              <w:rPr>
                <w:sz w:val="22"/>
                <w:szCs w:val="22"/>
                <w:lang w:val="en-US"/>
              </w:rPr>
              <w:t>3.0</w:t>
            </w:r>
          </w:p>
        </w:tc>
        <w:tc>
          <w:tcPr>
            <w:tcW w:w="1559" w:type="dxa"/>
          </w:tcPr>
          <w:p w14:paraId="4DF9DA79" w14:textId="77777777" w:rsidR="00B36B9E" w:rsidRPr="006F7B47" w:rsidRDefault="00B36B9E" w:rsidP="00455A15">
            <w:pPr>
              <w:tabs>
                <w:tab w:val="left" w:pos="1276"/>
              </w:tabs>
              <w:jc w:val="center"/>
              <w:cnfStyle w:val="000000000000" w:firstRow="0" w:lastRow="0" w:firstColumn="0" w:lastColumn="0" w:oddVBand="0" w:evenVBand="0" w:oddHBand="0" w:evenHBand="0" w:firstRowFirstColumn="0" w:firstRowLastColumn="0" w:lastRowFirstColumn="0" w:lastRowLastColumn="0"/>
              <w:rPr>
                <w:sz w:val="22"/>
                <w:szCs w:val="22"/>
                <w:lang w:val="en-US"/>
              </w:rPr>
            </w:pPr>
            <w:r w:rsidRPr="006F7B47">
              <w:rPr>
                <w:sz w:val="22"/>
                <w:szCs w:val="22"/>
                <w:lang w:val="en-US"/>
              </w:rPr>
              <w:t>33.3%</w:t>
            </w:r>
          </w:p>
        </w:tc>
        <w:tc>
          <w:tcPr>
            <w:tcW w:w="3081" w:type="dxa"/>
          </w:tcPr>
          <w:p w14:paraId="053F39F0" w14:textId="77777777" w:rsidR="00B36B9E" w:rsidRPr="006F7B47" w:rsidRDefault="00B36B9E" w:rsidP="00455A15">
            <w:pPr>
              <w:tabs>
                <w:tab w:val="left" w:pos="1276"/>
              </w:tabs>
              <w:jc w:val="center"/>
              <w:cnfStyle w:val="000000000000" w:firstRow="0" w:lastRow="0" w:firstColumn="0" w:lastColumn="0" w:oddVBand="0" w:evenVBand="0" w:oddHBand="0" w:evenHBand="0" w:firstRowFirstColumn="0" w:firstRowLastColumn="0" w:lastRowFirstColumn="0" w:lastRowLastColumn="0"/>
              <w:rPr>
                <w:sz w:val="22"/>
                <w:szCs w:val="22"/>
                <w:lang w:val="en-US"/>
              </w:rPr>
            </w:pPr>
            <w:r w:rsidRPr="006F7B47">
              <w:rPr>
                <w:sz w:val="22"/>
                <w:szCs w:val="22"/>
                <w:lang w:val="en-US"/>
              </w:rPr>
              <w:t>Very In-efficient</w:t>
            </w:r>
          </w:p>
        </w:tc>
      </w:tr>
      <w:tr w:rsidR="00B36B9E" w:rsidRPr="00AF4F47" w14:paraId="5BD981B5" w14:textId="77777777" w:rsidTr="00F739A1">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526" w:type="dxa"/>
            <w:tcBorders>
              <w:top w:val="none" w:sz="0" w:space="0" w:color="auto"/>
              <w:left w:val="none" w:sz="0" w:space="0" w:color="auto"/>
              <w:bottom w:val="none" w:sz="0" w:space="0" w:color="auto"/>
            </w:tcBorders>
          </w:tcPr>
          <w:p w14:paraId="09022056" w14:textId="77777777" w:rsidR="00B36B9E" w:rsidRPr="006F7B47" w:rsidRDefault="00B36B9E" w:rsidP="00455A15">
            <w:pPr>
              <w:tabs>
                <w:tab w:val="left" w:pos="1276"/>
              </w:tabs>
              <w:jc w:val="center"/>
              <w:rPr>
                <w:sz w:val="22"/>
                <w:szCs w:val="22"/>
                <w:lang w:val="en-US"/>
              </w:rPr>
            </w:pPr>
            <w:r w:rsidRPr="006F7B47">
              <w:rPr>
                <w:sz w:val="22"/>
                <w:szCs w:val="22"/>
                <w:lang w:val="en-US"/>
              </w:rPr>
              <w:t>2.5</w:t>
            </w:r>
          </w:p>
        </w:tc>
        <w:tc>
          <w:tcPr>
            <w:tcW w:w="1559" w:type="dxa"/>
            <w:tcBorders>
              <w:top w:val="none" w:sz="0" w:space="0" w:color="auto"/>
              <w:bottom w:val="none" w:sz="0" w:space="0" w:color="auto"/>
            </w:tcBorders>
          </w:tcPr>
          <w:p w14:paraId="319F416F" w14:textId="77777777" w:rsidR="00B36B9E" w:rsidRPr="006F7B47" w:rsidRDefault="00B36B9E" w:rsidP="00455A15">
            <w:pPr>
              <w:tabs>
                <w:tab w:val="left" w:pos="1276"/>
              </w:tabs>
              <w:jc w:val="center"/>
              <w:cnfStyle w:val="000000100000" w:firstRow="0" w:lastRow="0" w:firstColumn="0" w:lastColumn="0" w:oddVBand="0" w:evenVBand="0" w:oddHBand="1" w:evenHBand="0" w:firstRowFirstColumn="0" w:firstRowLastColumn="0" w:lastRowFirstColumn="0" w:lastRowLastColumn="0"/>
              <w:rPr>
                <w:sz w:val="22"/>
                <w:szCs w:val="22"/>
                <w:lang w:val="en-US"/>
              </w:rPr>
            </w:pPr>
            <w:r w:rsidRPr="006F7B47">
              <w:rPr>
                <w:sz w:val="22"/>
                <w:szCs w:val="22"/>
                <w:lang w:val="en-US"/>
              </w:rPr>
              <w:t>40%</w:t>
            </w:r>
          </w:p>
        </w:tc>
        <w:tc>
          <w:tcPr>
            <w:tcW w:w="3081" w:type="dxa"/>
            <w:tcBorders>
              <w:top w:val="none" w:sz="0" w:space="0" w:color="auto"/>
              <w:bottom w:val="none" w:sz="0" w:space="0" w:color="auto"/>
              <w:right w:val="none" w:sz="0" w:space="0" w:color="auto"/>
            </w:tcBorders>
          </w:tcPr>
          <w:p w14:paraId="459E1006" w14:textId="77777777" w:rsidR="00B36B9E" w:rsidRPr="006F7B47" w:rsidRDefault="00B36B9E" w:rsidP="00455A15">
            <w:pPr>
              <w:tabs>
                <w:tab w:val="left" w:pos="1276"/>
              </w:tabs>
              <w:jc w:val="center"/>
              <w:cnfStyle w:val="000000100000" w:firstRow="0" w:lastRow="0" w:firstColumn="0" w:lastColumn="0" w:oddVBand="0" w:evenVBand="0" w:oddHBand="1" w:evenHBand="0" w:firstRowFirstColumn="0" w:firstRowLastColumn="0" w:lastRowFirstColumn="0" w:lastRowLastColumn="0"/>
              <w:rPr>
                <w:sz w:val="22"/>
                <w:szCs w:val="22"/>
                <w:lang w:val="en-US"/>
              </w:rPr>
            </w:pPr>
            <w:r w:rsidRPr="006F7B47">
              <w:rPr>
                <w:sz w:val="22"/>
                <w:szCs w:val="22"/>
                <w:lang w:val="en-US"/>
              </w:rPr>
              <w:t>In-efficient</w:t>
            </w:r>
          </w:p>
        </w:tc>
      </w:tr>
      <w:tr w:rsidR="00B36B9E" w:rsidRPr="00AF4F47" w14:paraId="2F04364E" w14:textId="77777777" w:rsidTr="00F739A1">
        <w:trPr>
          <w:jc w:val="center"/>
        </w:trPr>
        <w:tc>
          <w:tcPr>
            <w:cnfStyle w:val="001000000000" w:firstRow="0" w:lastRow="0" w:firstColumn="1" w:lastColumn="0" w:oddVBand="0" w:evenVBand="0" w:oddHBand="0" w:evenHBand="0" w:firstRowFirstColumn="0" w:firstRowLastColumn="0" w:lastRowFirstColumn="0" w:lastRowLastColumn="0"/>
            <w:tcW w:w="1526" w:type="dxa"/>
          </w:tcPr>
          <w:p w14:paraId="4251DA31" w14:textId="77777777" w:rsidR="00B36B9E" w:rsidRPr="006F7B47" w:rsidRDefault="00B36B9E" w:rsidP="00455A15">
            <w:pPr>
              <w:tabs>
                <w:tab w:val="left" w:pos="1276"/>
              </w:tabs>
              <w:jc w:val="center"/>
              <w:rPr>
                <w:sz w:val="22"/>
                <w:szCs w:val="22"/>
                <w:lang w:val="en-US"/>
              </w:rPr>
            </w:pPr>
            <w:r w:rsidRPr="006F7B47">
              <w:rPr>
                <w:sz w:val="22"/>
                <w:szCs w:val="22"/>
                <w:lang w:val="en-US"/>
              </w:rPr>
              <w:t>2.0</w:t>
            </w:r>
          </w:p>
        </w:tc>
        <w:tc>
          <w:tcPr>
            <w:tcW w:w="1559" w:type="dxa"/>
          </w:tcPr>
          <w:p w14:paraId="592C50AF" w14:textId="77777777" w:rsidR="00B36B9E" w:rsidRPr="006F7B47" w:rsidRDefault="00B36B9E" w:rsidP="00455A15">
            <w:pPr>
              <w:tabs>
                <w:tab w:val="left" w:pos="1276"/>
              </w:tabs>
              <w:jc w:val="center"/>
              <w:cnfStyle w:val="000000000000" w:firstRow="0" w:lastRow="0" w:firstColumn="0" w:lastColumn="0" w:oddVBand="0" w:evenVBand="0" w:oddHBand="0" w:evenHBand="0" w:firstRowFirstColumn="0" w:firstRowLastColumn="0" w:lastRowFirstColumn="0" w:lastRowLastColumn="0"/>
              <w:rPr>
                <w:sz w:val="22"/>
                <w:szCs w:val="22"/>
                <w:lang w:val="en-US"/>
              </w:rPr>
            </w:pPr>
            <w:r w:rsidRPr="006F7B47">
              <w:rPr>
                <w:sz w:val="22"/>
                <w:szCs w:val="22"/>
                <w:lang w:val="en-US"/>
              </w:rPr>
              <w:t>50%</w:t>
            </w:r>
          </w:p>
        </w:tc>
        <w:tc>
          <w:tcPr>
            <w:tcW w:w="3081" w:type="dxa"/>
          </w:tcPr>
          <w:p w14:paraId="14201CF9" w14:textId="77777777" w:rsidR="00B36B9E" w:rsidRPr="006F7B47" w:rsidRDefault="00B36B9E" w:rsidP="00455A15">
            <w:pPr>
              <w:tabs>
                <w:tab w:val="left" w:pos="1276"/>
              </w:tabs>
              <w:jc w:val="center"/>
              <w:cnfStyle w:val="000000000000" w:firstRow="0" w:lastRow="0" w:firstColumn="0" w:lastColumn="0" w:oddVBand="0" w:evenVBand="0" w:oddHBand="0" w:evenHBand="0" w:firstRowFirstColumn="0" w:firstRowLastColumn="0" w:lastRowFirstColumn="0" w:lastRowLastColumn="0"/>
              <w:rPr>
                <w:sz w:val="22"/>
                <w:szCs w:val="22"/>
                <w:lang w:val="en-US"/>
              </w:rPr>
            </w:pPr>
            <w:r w:rsidRPr="006F7B47">
              <w:rPr>
                <w:sz w:val="22"/>
                <w:szCs w:val="22"/>
                <w:lang w:val="en-US"/>
              </w:rPr>
              <w:t>Average</w:t>
            </w:r>
          </w:p>
        </w:tc>
      </w:tr>
      <w:tr w:rsidR="00B36B9E" w:rsidRPr="00AF4F47" w14:paraId="42D01C2F" w14:textId="77777777" w:rsidTr="00F739A1">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526" w:type="dxa"/>
            <w:tcBorders>
              <w:top w:val="none" w:sz="0" w:space="0" w:color="auto"/>
              <w:left w:val="none" w:sz="0" w:space="0" w:color="auto"/>
              <w:bottom w:val="none" w:sz="0" w:space="0" w:color="auto"/>
            </w:tcBorders>
          </w:tcPr>
          <w:p w14:paraId="4FA40A81" w14:textId="77777777" w:rsidR="00B36B9E" w:rsidRPr="006F7B47" w:rsidRDefault="00B36B9E" w:rsidP="00455A15">
            <w:pPr>
              <w:tabs>
                <w:tab w:val="left" w:pos="1276"/>
              </w:tabs>
              <w:jc w:val="center"/>
              <w:rPr>
                <w:sz w:val="22"/>
                <w:szCs w:val="22"/>
                <w:lang w:val="en-US"/>
              </w:rPr>
            </w:pPr>
            <w:r w:rsidRPr="006F7B47">
              <w:rPr>
                <w:sz w:val="22"/>
                <w:szCs w:val="22"/>
                <w:lang w:val="en-US"/>
              </w:rPr>
              <w:t>1.5</w:t>
            </w:r>
          </w:p>
        </w:tc>
        <w:tc>
          <w:tcPr>
            <w:tcW w:w="1559" w:type="dxa"/>
            <w:tcBorders>
              <w:top w:val="none" w:sz="0" w:space="0" w:color="auto"/>
              <w:bottom w:val="none" w:sz="0" w:space="0" w:color="auto"/>
            </w:tcBorders>
          </w:tcPr>
          <w:p w14:paraId="6333CB3B" w14:textId="77777777" w:rsidR="00B36B9E" w:rsidRPr="006F7B47" w:rsidRDefault="00B36B9E" w:rsidP="00455A15">
            <w:pPr>
              <w:tabs>
                <w:tab w:val="left" w:pos="1276"/>
              </w:tabs>
              <w:jc w:val="center"/>
              <w:cnfStyle w:val="000000100000" w:firstRow="0" w:lastRow="0" w:firstColumn="0" w:lastColumn="0" w:oddVBand="0" w:evenVBand="0" w:oddHBand="1" w:evenHBand="0" w:firstRowFirstColumn="0" w:firstRowLastColumn="0" w:lastRowFirstColumn="0" w:lastRowLastColumn="0"/>
              <w:rPr>
                <w:sz w:val="22"/>
                <w:szCs w:val="22"/>
                <w:lang w:val="en-US"/>
              </w:rPr>
            </w:pPr>
            <w:r w:rsidRPr="006F7B47">
              <w:rPr>
                <w:sz w:val="22"/>
                <w:szCs w:val="22"/>
                <w:lang w:val="en-US"/>
              </w:rPr>
              <w:t>67.6%</w:t>
            </w:r>
          </w:p>
        </w:tc>
        <w:tc>
          <w:tcPr>
            <w:tcW w:w="3081" w:type="dxa"/>
            <w:tcBorders>
              <w:top w:val="none" w:sz="0" w:space="0" w:color="auto"/>
              <w:bottom w:val="none" w:sz="0" w:space="0" w:color="auto"/>
              <w:right w:val="none" w:sz="0" w:space="0" w:color="auto"/>
            </w:tcBorders>
          </w:tcPr>
          <w:p w14:paraId="55088481" w14:textId="77777777" w:rsidR="00B36B9E" w:rsidRPr="006F7B47" w:rsidRDefault="00B36B9E" w:rsidP="00455A15">
            <w:pPr>
              <w:tabs>
                <w:tab w:val="left" w:pos="1276"/>
              </w:tabs>
              <w:jc w:val="center"/>
              <w:cnfStyle w:val="000000100000" w:firstRow="0" w:lastRow="0" w:firstColumn="0" w:lastColumn="0" w:oddVBand="0" w:evenVBand="0" w:oddHBand="1" w:evenHBand="0" w:firstRowFirstColumn="0" w:firstRowLastColumn="0" w:lastRowFirstColumn="0" w:lastRowLastColumn="0"/>
              <w:rPr>
                <w:sz w:val="22"/>
                <w:szCs w:val="22"/>
                <w:lang w:val="en-US"/>
              </w:rPr>
            </w:pPr>
            <w:r w:rsidRPr="006F7B47">
              <w:rPr>
                <w:sz w:val="22"/>
                <w:szCs w:val="22"/>
                <w:lang w:val="en-US"/>
              </w:rPr>
              <w:t>Efficient</w:t>
            </w:r>
          </w:p>
        </w:tc>
      </w:tr>
      <w:tr w:rsidR="00B36B9E" w:rsidRPr="00AF4F47" w14:paraId="3A0DDE8D" w14:textId="77777777" w:rsidTr="00F739A1">
        <w:trPr>
          <w:jc w:val="center"/>
        </w:trPr>
        <w:tc>
          <w:tcPr>
            <w:cnfStyle w:val="001000000000" w:firstRow="0" w:lastRow="0" w:firstColumn="1" w:lastColumn="0" w:oddVBand="0" w:evenVBand="0" w:oddHBand="0" w:evenHBand="0" w:firstRowFirstColumn="0" w:firstRowLastColumn="0" w:lastRowFirstColumn="0" w:lastRowLastColumn="0"/>
            <w:tcW w:w="1526" w:type="dxa"/>
          </w:tcPr>
          <w:p w14:paraId="44D61050" w14:textId="77777777" w:rsidR="00B36B9E" w:rsidRPr="006F7B47" w:rsidRDefault="00B36B9E" w:rsidP="00455A15">
            <w:pPr>
              <w:tabs>
                <w:tab w:val="left" w:pos="1276"/>
              </w:tabs>
              <w:jc w:val="center"/>
              <w:rPr>
                <w:sz w:val="22"/>
                <w:szCs w:val="22"/>
                <w:lang w:val="en-US"/>
              </w:rPr>
            </w:pPr>
            <w:r w:rsidRPr="006F7B47">
              <w:rPr>
                <w:sz w:val="22"/>
                <w:szCs w:val="22"/>
                <w:lang w:val="en-US"/>
              </w:rPr>
              <w:t>1.2</w:t>
            </w:r>
          </w:p>
        </w:tc>
        <w:tc>
          <w:tcPr>
            <w:tcW w:w="1559" w:type="dxa"/>
          </w:tcPr>
          <w:p w14:paraId="633CB3B6" w14:textId="77777777" w:rsidR="00B36B9E" w:rsidRPr="006F7B47" w:rsidRDefault="00B36B9E" w:rsidP="00455A15">
            <w:pPr>
              <w:tabs>
                <w:tab w:val="left" w:pos="1276"/>
              </w:tabs>
              <w:jc w:val="center"/>
              <w:cnfStyle w:val="000000000000" w:firstRow="0" w:lastRow="0" w:firstColumn="0" w:lastColumn="0" w:oddVBand="0" w:evenVBand="0" w:oddHBand="0" w:evenHBand="0" w:firstRowFirstColumn="0" w:firstRowLastColumn="0" w:lastRowFirstColumn="0" w:lastRowLastColumn="0"/>
              <w:rPr>
                <w:sz w:val="22"/>
                <w:szCs w:val="22"/>
                <w:lang w:val="en-US"/>
              </w:rPr>
            </w:pPr>
            <w:r w:rsidRPr="006F7B47">
              <w:rPr>
                <w:sz w:val="22"/>
                <w:szCs w:val="22"/>
                <w:lang w:val="en-US"/>
              </w:rPr>
              <w:t>83%</w:t>
            </w:r>
          </w:p>
        </w:tc>
        <w:tc>
          <w:tcPr>
            <w:tcW w:w="3081" w:type="dxa"/>
          </w:tcPr>
          <w:p w14:paraId="2AC7477A" w14:textId="77777777" w:rsidR="00B36B9E" w:rsidRPr="006F7B47" w:rsidRDefault="00B36B9E" w:rsidP="00455A15">
            <w:pPr>
              <w:tabs>
                <w:tab w:val="left" w:pos="1276"/>
              </w:tabs>
              <w:jc w:val="center"/>
              <w:cnfStyle w:val="000000000000" w:firstRow="0" w:lastRow="0" w:firstColumn="0" w:lastColumn="0" w:oddVBand="0" w:evenVBand="0" w:oddHBand="0" w:evenHBand="0" w:firstRowFirstColumn="0" w:firstRowLastColumn="0" w:lastRowFirstColumn="0" w:lastRowLastColumn="0"/>
              <w:rPr>
                <w:sz w:val="22"/>
                <w:szCs w:val="22"/>
                <w:lang w:val="en-US"/>
              </w:rPr>
            </w:pPr>
            <w:r w:rsidRPr="006F7B47">
              <w:rPr>
                <w:sz w:val="22"/>
                <w:szCs w:val="22"/>
                <w:lang w:val="en-US"/>
              </w:rPr>
              <w:t>Very Efficient</w:t>
            </w:r>
          </w:p>
        </w:tc>
      </w:tr>
    </w:tbl>
    <w:p w14:paraId="411F88C9" w14:textId="77777777" w:rsidR="00B36B9E" w:rsidRPr="00AF4F47" w:rsidRDefault="00B36B9E" w:rsidP="00455A15">
      <w:pPr>
        <w:tabs>
          <w:tab w:val="center" w:pos="4513"/>
          <w:tab w:val="left" w:pos="7605"/>
        </w:tabs>
        <w:rPr>
          <w:b/>
        </w:rPr>
      </w:pPr>
      <w:r w:rsidRPr="00AF4F47">
        <w:rPr>
          <w:b/>
        </w:rPr>
        <w:tab/>
      </w:r>
      <w:r w:rsidRPr="00AF4F47">
        <w:rPr>
          <w:b/>
        </w:rPr>
        <w:tab/>
      </w:r>
    </w:p>
    <w:p w14:paraId="3B64CDDD" w14:textId="77777777" w:rsidR="00B36B9E" w:rsidRPr="00AF4F47" w:rsidRDefault="00B36B9E" w:rsidP="00455A15">
      <w:pPr>
        <w:tabs>
          <w:tab w:val="left" w:pos="709"/>
          <w:tab w:val="left" w:pos="1418"/>
        </w:tabs>
        <w:jc w:val="both"/>
      </w:pPr>
      <w:proofErr w:type="gramStart"/>
      <w:r w:rsidRPr="00AF4F47">
        <w:t>The Power</w:t>
      </w:r>
      <w:proofErr w:type="gramEnd"/>
      <w:r w:rsidRPr="00AF4F47">
        <w:t xml:space="preserve"> Usage Effectiveness (PUE) is a ratio of the total energy used by the Data Centre (DC) to the energy used by the IT equipment. </w:t>
      </w:r>
    </w:p>
    <w:p w14:paraId="574099C7" w14:textId="77777777" w:rsidR="003C1D4F" w:rsidRPr="00AF4F47" w:rsidRDefault="003C1D4F" w:rsidP="00455A15">
      <w:pPr>
        <w:tabs>
          <w:tab w:val="left" w:pos="709"/>
          <w:tab w:val="left" w:pos="1418"/>
        </w:tabs>
        <w:jc w:val="both"/>
      </w:pPr>
    </w:p>
    <w:p w14:paraId="253A5F4B" w14:textId="77777777" w:rsidR="00B36B9E" w:rsidRPr="00AF4F47" w:rsidRDefault="00B36B9E" w:rsidP="00455A15">
      <w:pPr>
        <w:pBdr>
          <w:top w:val="single" w:sz="4" w:space="0" w:color="auto" w:shadow="1"/>
          <w:left w:val="single" w:sz="4" w:space="4" w:color="auto" w:shadow="1"/>
          <w:bottom w:val="single" w:sz="4" w:space="1" w:color="auto" w:shadow="1"/>
          <w:right w:val="single" w:sz="4" w:space="4" w:color="auto" w:shadow="1"/>
        </w:pBdr>
        <w:tabs>
          <w:tab w:val="left" w:pos="1276"/>
        </w:tabs>
        <w:contextualSpacing/>
        <w:jc w:val="center"/>
        <w:rPr>
          <w:b/>
        </w:rPr>
      </w:pPr>
      <m:oMathPara>
        <m:oMath>
          <m:r>
            <m:rPr>
              <m:sty m:val="bi"/>
            </m:rPr>
            <w:rPr>
              <w:rFonts w:ascii="Cambria Math" w:hAnsi="Cambria Math"/>
            </w:rPr>
            <m:t xml:space="preserve">PUE = </m:t>
          </m:r>
          <m:f>
            <m:fPr>
              <m:ctrlPr>
                <w:rPr>
                  <w:rFonts w:ascii="Cambria Math" w:hAnsi="Cambria Math"/>
                  <w:b/>
                  <w:i/>
                </w:rPr>
              </m:ctrlPr>
            </m:fPr>
            <m:num>
              <m:r>
                <m:rPr>
                  <m:sty m:val="bi"/>
                </m:rPr>
                <w:rPr>
                  <w:rFonts w:ascii="Cambria Math" w:hAnsi="Cambria Math"/>
                </w:rPr>
                <m:t>Total Energy Consumption by Data Centre (kWh)</m:t>
              </m:r>
            </m:num>
            <m:den>
              <m:r>
                <m:rPr>
                  <m:sty m:val="bi"/>
                </m:rPr>
                <w:rPr>
                  <w:rFonts w:ascii="Cambria Math" w:hAnsi="Cambria Math"/>
                </w:rPr>
                <m:t>Total Energy Consumption by IT Devices (kWh)</m:t>
              </m:r>
            </m:den>
          </m:f>
        </m:oMath>
      </m:oMathPara>
    </w:p>
    <w:p w14:paraId="651FE0F7" w14:textId="77777777" w:rsidR="009C579A" w:rsidRPr="00AF4F47" w:rsidRDefault="009C579A" w:rsidP="00455A15">
      <w:pPr>
        <w:tabs>
          <w:tab w:val="center" w:pos="4513"/>
          <w:tab w:val="left" w:pos="7605"/>
        </w:tabs>
        <w:rPr>
          <w:b/>
        </w:rPr>
      </w:pPr>
    </w:p>
    <w:p w14:paraId="13065001" w14:textId="77777777" w:rsidR="00B36B9E" w:rsidRPr="00AF4F47" w:rsidRDefault="00B36B9E" w:rsidP="00455A15">
      <w:pPr>
        <w:tabs>
          <w:tab w:val="left" w:pos="709"/>
          <w:tab w:val="left" w:pos="1418"/>
        </w:tabs>
        <w:jc w:val="both"/>
      </w:pPr>
      <w:r w:rsidRPr="00AF4F47">
        <w:t xml:space="preserve">The PUE for the data </w:t>
      </w:r>
      <w:proofErr w:type="spellStart"/>
      <w:r w:rsidRPr="00AF4F47">
        <w:t>centres</w:t>
      </w:r>
      <w:proofErr w:type="spellEnd"/>
      <w:r w:rsidRPr="00AF4F47">
        <w:t xml:space="preserve"> is as below.</w:t>
      </w:r>
    </w:p>
    <w:p w14:paraId="7437FBE5" w14:textId="77777777" w:rsidR="00B36B9E" w:rsidRPr="00AF4F47" w:rsidRDefault="00B36B9E" w:rsidP="00455A15">
      <w:pPr>
        <w:tabs>
          <w:tab w:val="center" w:pos="4513"/>
          <w:tab w:val="left" w:pos="7605"/>
        </w:tabs>
        <w:rPr>
          <w:b/>
        </w:rPr>
      </w:pPr>
    </w:p>
    <w:p w14:paraId="09805227" w14:textId="77777777" w:rsidR="00D32C86" w:rsidRPr="00AF4F47" w:rsidRDefault="00B36B9E" w:rsidP="00BB7E63">
      <w:pPr>
        <w:keepNext/>
        <w:jc w:val="center"/>
      </w:pPr>
      <w:r w:rsidRPr="006F7B47">
        <w:rPr>
          <w:b/>
          <w:noProof/>
        </w:rPr>
        <w:drawing>
          <wp:inline distT="0" distB="0" distL="0" distR="0" wp14:anchorId="1B020B46" wp14:editId="56403603">
            <wp:extent cx="5322711" cy="2252133"/>
            <wp:effectExtent l="0" t="0" r="11430" b="8890"/>
            <wp:docPr id="2" name="Chart 2"/>
            <wp:cNvGraphicFramePr/>
            <a:graphic xmlns:a="http://schemas.openxmlformats.org/drawingml/2006/main">
              <a:graphicData uri="http://schemas.openxmlformats.org/drawingml/2006/chart">
                <c:chart xmlns:c="http://schemas.openxmlformats.org/drawingml/2006/chart" xmlns:r="http://schemas.openxmlformats.org/officeDocument/2006/relationships" r:id="rId25"/>
              </a:graphicData>
            </a:graphic>
          </wp:inline>
        </w:drawing>
      </w:r>
    </w:p>
    <w:p w14:paraId="22C76F9D" w14:textId="3385C4DB" w:rsidR="00B36B9E" w:rsidRPr="00AF4F47" w:rsidRDefault="00D32C86" w:rsidP="00D32C86">
      <w:pPr>
        <w:jc w:val="center"/>
        <w:rPr>
          <w:b/>
        </w:rPr>
      </w:pPr>
      <w:r w:rsidRPr="00AF4F47">
        <w:rPr>
          <w:b/>
        </w:rPr>
        <w:t xml:space="preserve">Figure </w:t>
      </w:r>
      <w:r w:rsidRPr="00AF4F47">
        <w:rPr>
          <w:b/>
        </w:rPr>
        <w:fldChar w:fldCharType="begin"/>
      </w:r>
      <w:r w:rsidRPr="00AF4F47">
        <w:rPr>
          <w:b/>
        </w:rPr>
        <w:instrText xml:space="preserve"> SEQ Figure \* ARABIC </w:instrText>
      </w:r>
      <w:r w:rsidRPr="00AF4F47">
        <w:rPr>
          <w:b/>
        </w:rPr>
        <w:fldChar w:fldCharType="separate"/>
      </w:r>
      <w:r w:rsidR="00256035" w:rsidRPr="006F7B47">
        <w:rPr>
          <w:b/>
        </w:rPr>
        <w:t>4</w:t>
      </w:r>
      <w:r w:rsidRPr="00AF4F47">
        <w:rPr>
          <w:b/>
        </w:rPr>
        <w:fldChar w:fldCharType="end"/>
      </w:r>
      <w:r w:rsidRPr="00AF4F47">
        <w:rPr>
          <w:b/>
        </w:rPr>
        <w:t xml:space="preserve"> Power Usage Effectiveness</w:t>
      </w:r>
    </w:p>
    <w:p w14:paraId="51E06648" w14:textId="77777777" w:rsidR="004A2DAA" w:rsidRPr="00AF4F47" w:rsidRDefault="004A2DAA" w:rsidP="00455A15">
      <w:pPr>
        <w:jc w:val="center"/>
        <w:rPr>
          <w:b/>
        </w:rPr>
      </w:pPr>
    </w:p>
    <w:p w14:paraId="335BCA83" w14:textId="77777777" w:rsidR="00D07BE2" w:rsidRPr="00AF4F47" w:rsidRDefault="00D07BE2" w:rsidP="00455A15">
      <w:pPr>
        <w:jc w:val="center"/>
        <w:rPr>
          <w:b/>
        </w:rPr>
      </w:pPr>
    </w:p>
    <w:p w14:paraId="378CA1B4" w14:textId="65834515" w:rsidR="00B36B9E" w:rsidRPr="00AF4F47" w:rsidRDefault="00B36B9E" w:rsidP="00754B84">
      <w:pPr>
        <w:pStyle w:val="ListParagraph"/>
        <w:numPr>
          <w:ilvl w:val="0"/>
          <w:numId w:val="38"/>
        </w:numPr>
        <w:ind w:leftChars="0"/>
        <w:rPr>
          <w:b/>
        </w:rPr>
      </w:pPr>
      <w:r w:rsidRPr="00AF4F47">
        <w:rPr>
          <w:b/>
        </w:rPr>
        <w:lastRenderedPageBreak/>
        <w:t>Best Practice Recommendations</w:t>
      </w:r>
    </w:p>
    <w:p w14:paraId="29244AD6" w14:textId="77777777" w:rsidR="00B36B9E" w:rsidRPr="00AF4F47" w:rsidRDefault="00B36B9E" w:rsidP="00455A15">
      <w:pPr>
        <w:rPr>
          <w:b/>
        </w:rPr>
      </w:pPr>
    </w:p>
    <w:p w14:paraId="7057C26A" w14:textId="77777777" w:rsidR="00B36B9E" w:rsidRPr="00AF4F47" w:rsidRDefault="00B36B9E" w:rsidP="00455A15">
      <w:r w:rsidRPr="00AF4F47">
        <w:t xml:space="preserve">Recommendations on potential energy saving measures are </w:t>
      </w:r>
      <w:proofErr w:type="gramStart"/>
      <w:r w:rsidRPr="00AF4F47">
        <w:t>list</w:t>
      </w:r>
      <w:proofErr w:type="gramEnd"/>
      <w:r w:rsidRPr="00AF4F47">
        <w:t xml:space="preserve"> in the table below.</w:t>
      </w:r>
    </w:p>
    <w:p w14:paraId="71CA5211" w14:textId="77777777" w:rsidR="00B36B9E" w:rsidRPr="00AF4F47" w:rsidRDefault="00B36B9E" w:rsidP="00455A15">
      <w:pPr>
        <w:rPr>
          <w:b/>
        </w:rPr>
      </w:pPr>
    </w:p>
    <w:p w14:paraId="79BB563A" w14:textId="77777777" w:rsidR="00B36B9E" w:rsidRPr="00AF4F47" w:rsidRDefault="00B36B9E" w:rsidP="009507B5">
      <w:pPr>
        <w:jc w:val="center"/>
        <w:rPr>
          <w:b/>
        </w:rPr>
      </w:pPr>
      <w:r w:rsidRPr="00AF4F47">
        <w:rPr>
          <w:b/>
        </w:rPr>
        <w:t>Table 1.2 Potential Energy Saving Measures</w:t>
      </w:r>
    </w:p>
    <w:tbl>
      <w:tblPr>
        <w:tblStyle w:val="GridTable6Colorful-Accent51"/>
        <w:tblW w:w="9171" w:type="dxa"/>
        <w:jc w:val="center"/>
        <w:tblLayout w:type="fixed"/>
        <w:tblLook w:val="0420" w:firstRow="1" w:lastRow="0" w:firstColumn="0" w:lastColumn="0" w:noHBand="0" w:noVBand="1"/>
      </w:tblPr>
      <w:tblGrid>
        <w:gridCol w:w="769"/>
        <w:gridCol w:w="1069"/>
        <w:gridCol w:w="609"/>
        <w:gridCol w:w="840"/>
        <w:gridCol w:w="839"/>
        <w:gridCol w:w="840"/>
        <w:gridCol w:w="839"/>
        <w:gridCol w:w="839"/>
        <w:gridCol w:w="840"/>
        <w:gridCol w:w="1016"/>
        <w:gridCol w:w="662"/>
        <w:gridCol w:w="9"/>
      </w:tblGrid>
      <w:tr w:rsidR="003C1D4F" w:rsidRPr="00AF4F47" w14:paraId="1F6DED8D" w14:textId="77777777" w:rsidTr="00A60392">
        <w:trPr>
          <w:gridAfter w:val="1"/>
          <w:cnfStyle w:val="100000000000" w:firstRow="1" w:lastRow="0" w:firstColumn="0" w:lastColumn="0" w:oddVBand="0" w:evenVBand="0" w:oddHBand="0" w:evenHBand="0" w:firstRowFirstColumn="0" w:firstRowLastColumn="0" w:lastRowFirstColumn="0" w:lastRowLastColumn="0"/>
          <w:wAfter w:w="9" w:type="dxa"/>
          <w:cantSplit/>
          <w:trHeight w:val="1319"/>
          <w:jc w:val="center"/>
        </w:trPr>
        <w:tc>
          <w:tcPr>
            <w:tcW w:w="769" w:type="dxa"/>
            <w:vAlign w:val="center"/>
            <w:hideMark/>
          </w:tcPr>
          <w:p w14:paraId="22E7D93F" w14:textId="77777777" w:rsidR="00B36B9E" w:rsidRPr="006F7B47" w:rsidRDefault="00B36B9E" w:rsidP="00A60392">
            <w:pPr>
              <w:jc w:val="center"/>
              <w:rPr>
                <w:sz w:val="18"/>
                <w:szCs w:val="18"/>
                <w:lang w:val="en-US" w:eastAsia="en-MY"/>
              </w:rPr>
            </w:pPr>
            <w:r w:rsidRPr="006F7B47">
              <w:rPr>
                <w:kern w:val="24"/>
                <w:sz w:val="18"/>
                <w:szCs w:val="18"/>
                <w:lang w:val="en-US" w:eastAsia="en-MY"/>
              </w:rPr>
              <w:t>Site Name</w:t>
            </w:r>
          </w:p>
        </w:tc>
        <w:tc>
          <w:tcPr>
            <w:tcW w:w="1069" w:type="dxa"/>
            <w:textDirection w:val="btLr"/>
            <w:vAlign w:val="center"/>
            <w:hideMark/>
          </w:tcPr>
          <w:p w14:paraId="33860833" w14:textId="77777777" w:rsidR="00B36B9E" w:rsidRPr="006F7B47" w:rsidRDefault="00B36B9E" w:rsidP="00A60392">
            <w:pPr>
              <w:ind w:left="113" w:right="113"/>
              <w:jc w:val="center"/>
              <w:rPr>
                <w:sz w:val="18"/>
                <w:szCs w:val="18"/>
                <w:lang w:val="en-US" w:eastAsia="en-MY"/>
              </w:rPr>
            </w:pPr>
            <w:r w:rsidRPr="006F7B47">
              <w:rPr>
                <w:kern w:val="24"/>
                <w:sz w:val="18"/>
                <w:szCs w:val="18"/>
                <w:lang w:val="en-US" w:eastAsia="en-MY"/>
              </w:rPr>
              <w:t xml:space="preserve">Improve air flow and </w:t>
            </w:r>
            <w:proofErr w:type="gramStart"/>
            <w:r w:rsidRPr="006F7B47">
              <w:rPr>
                <w:kern w:val="24"/>
                <w:sz w:val="18"/>
                <w:szCs w:val="18"/>
                <w:lang w:val="en-US" w:eastAsia="en-MY"/>
              </w:rPr>
              <w:t>Increase  AC</w:t>
            </w:r>
            <w:proofErr w:type="gramEnd"/>
            <w:r w:rsidRPr="006F7B47">
              <w:rPr>
                <w:kern w:val="24"/>
                <w:sz w:val="18"/>
                <w:szCs w:val="18"/>
                <w:lang w:val="en-US" w:eastAsia="en-MY"/>
              </w:rPr>
              <w:t xml:space="preserve"> Setpoint</w:t>
            </w:r>
          </w:p>
        </w:tc>
        <w:tc>
          <w:tcPr>
            <w:tcW w:w="609" w:type="dxa"/>
            <w:textDirection w:val="btLr"/>
            <w:vAlign w:val="center"/>
            <w:hideMark/>
          </w:tcPr>
          <w:p w14:paraId="37F55CDA" w14:textId="77777777" w:rsidR="00B36B9E" w:rsidRPr="006F7B47" w:rsidRDefault="00B36B9E" w:rsidP="00A60392">
            <w:pPr>
              <w:ind w:left="113" w:right="113"/>
              <w:jc w:val="center"/>
              <w:rPr>
                <w:sz w:val="18"/>
                <w:szCs w:val="18"/>
                <w:lang w:val="en-US" w:eastAsia="en-MY"/>
              </w:rPr>
            </w:pPr>
            <w:r w:rsidRPr="006F7B47">
              <w:rPr>
                <w:kern w:val="24"/>
                <w:sz w:val="18"/>
                <w:szCs w:val="18"/>
                <w:lang w:val="en-US" w:eastAsia="en-MY"/>
              </w:rPr>
              <w:t xml:space="preserve">Server Power </w:t>
            </w:r>
            <w:proofErr w:type="spellStart"/>
            <w:r w:rsidRPr="006F7B47">
              <w:rPr>
                <w:kern w:val="24"/>
                <w:sz w:val="18"/>
                <w:szCs w:val="18"/>
                <w:lang w:val="en-US" w:eastAsia="en-MY"/>
              </w:rPr>
              <w:t>Mgmt</w:t>
            </w:r>
            <w:proofErr w:type="spellEnd"/>
            <w:r w:rsidRPr="006F7B47">
              <w:rPr>
                <w:kern w:val="24"/>
                <w:sz w:val="18"/>
                <w:szCs w:val="18"/>
                <w:lang w:val="en-US" w:eastAsia="en-MY"/>
              </w:rPr>
              <w:t xml:space="preserve"> S/W</w:t>
            </w:r>
          </w:p>
        </w:tc>
        <w:tc>
          <w:tcPr>
            <w:tcW w:w="840" w:type="dxa"/>
            <w:textDirection w:val="btLr"/>
            <w:vAlign w:val="center"/>
            <w:hideMark/>
          </w:tcPr>
          <w:p w14:paraId="5AF7E63E" w14:textId="77777777" w:rsidR="00B36B9E" w:rsidRPr="006F7B47" w:rsidRDefault="00B36B9E" w:rsidP="00A60392">
            <w:pPr>
              <w:ind w:left="113" w:right="113"/>
              <w:jc w:val="center"/>
              <w:rPr>
                <w:sz w:val="18"/>
                <w:szCs w:val="18"/>
                <w:lang w:val="en-US" w:eastAsia="en-MY"/>
              </w:rPr>
            </w:pPr>
            <w:r w:rsidRPr="006F7B47">
              <w:rPr>
                <w:kern w:val="24"/>
                <w:sz w:val="18"/>
                <w:szCs w:val="18"/>
                <w:lang w:val="en-US" w:eastAsia="en-MY"/>
              </w:rPr>
              <w:t>Inverter for ACSU</w:t>
            </w:r>
          </w:p>
        </w:tc>
        <w:tc>
          <w:tcPr>
            <w:tcW w:w="839" w:type="dxa"/>
            <w:textDirection w:val="btLr"/>
            <w:vAlign w:val="center"/>
            <w:hideMark/>
          </w:tcPr>
          <w:p w14:paraId="7348CA90" w14:textId="77777777" w:rsidR="00B36B9E" w:rsidRPr="006F7B47" w:rsidRDefault="00B36B9E" w:rsidP="00A60392">
            <w:pPr>
              <w:ind w:left="113" w:right="113"/>
              <w:jc w:val="center"/>
              <w:rPr>
                <w:sz w:val="18"/>
                <w:szCs w:val="18"/>
                <w:lang w:val="en-US" w:eastAsia="en-MY"/>
              </w:rPr>
            </w:pPr>
            <w:r w:rsidRPr="006F7B47">
              <w:rPr>
                <w:kern w:val="24"/>
                <w:sz w:val="18"/>
                <w:szCs w:val="18"/>
                <w:lang w:val="en-US" w:eastAsia="en-MY"/>
              </w:rPr>
              <w:t>Portable Dehumidifier</w:t>
            </w:r>
          </w:p>
        </w:tc>
        <w:tc>
          <w:tcPr>
            <w:tcW w:w="840" w:type="dxa"/>
            <w:textDirection w:val="btLr"/>
            <w:vAlign w:val="center"/>
            <w:hideMark/>
          </w:tcPr>
          <w:p w14:paraId="4A8FE1AF" w14:textId="77777777" w:rsidR="00B36B9E" w:rsidRPr="006F7B47" w:rsidRDefault="00B36B9E" w:rsidP="00A60392">
            <w:pPr>
              <w:ind w:left="113" w:right="113"/>
              <w:jc w:val="center"/>
              <w:rPr>
                <w:sz w:val="18"/>
                <w:szCs w:val="18"/>
                <w:lang w:val="en-US" w:eastAsia="en-MY"/>
              </w:rPr>
            </w:pPr>
            <w:r w:rsidRPr="006F7B47">
              <w:rPr>
                <w:kern w:val="24"/>
                <w:sz w:val="18"/>
                <w:szCs w:val="18"/>
                <w:lang w:val="en-US" w:eastAsia="en-MY"/>
              </w:rPr>
              <w:t>Increase AC Setpoint in UPS Room</w:t>
            </w:r>
          </w:p>
        </w:tc>
        <w:tc>
          <w:tcPr>
            <w:tcW w:w="839" w:type="dxa"/>
            <w:textDirection w:val="btLr"/>
            <w:vAlign w:val="center"/>
            <w:hideMark/>
          </w:tcPr>
          <w:p w14:paraId="0CD1DBA8" w14:textId="77777777" w:rsidR="00B36B9E" w:rsidRPr="006F7B47" w:rsidRDefault="00B36B9E" w:rsidP="00A60392">
            <w:pPr>
              <w:ind w:left="113" w:right="113"/>
              <w:jc w:val="center"/>
              <w:rPr>
                <w:sz w:val="18"/>
                <w:szCs w:val="18"/>
                <w:lang w:val="en-US" w:eastAsia="en-MY"/>
              </w:rPr>
            </w:pPr>
            <w:r w:rsidRPr="006F7B47">
              <w:rPr>
                <w:kern w:val="24"/>
                <w:sz w:val="18"/>
                <w:szCs w:val="18"/>
                <w:lang w:val="en-US" w:eastAsia="en-MY"/>
              </w:rPr>
              <w:t>Insulate Window Area</w:t>
            </w:r>
          </w:p>
        </w:tc>
        <w:tc>
          <w:tcPr>
            <w:tcW w:w="839" w:type="dxa"/>
            <w:textDirection w:val="btLr"/>
            <w:vAlign w:val="center"/>
            <w:hideMark/>
          </w:tcPr>
          <w:p w14:paraId="69E470C7" w14:textId="77777777" w:rsidR="00B36B9E" w:rsidRPr="006F7B47" w:rsidRDefault="00B36B9E" w:rsidP="00A60392">
            <w:pPr>
              <w:ind w:left="113" w:right="113"/>
              <w:jc w:val="center"/>
              <w:rPr>
                <w:sz w:val="18"/>
                <w:szCs w:val="18"/>
                <w:lang w:val="en-US" w:eastAsia="en-MY"/>
              </w:rPr>
            </w:pPr>
            <w:r w:rsidRPr="006F7B47">
              <w:rPr>
                <w:kern w:val="24"/>
                <w:sz w:val="18"/>
                <w:szCs w:val="18"/>
                <w:lang w:val="en-US" w:eastAsia="en-MY"/>
              </w:rPr>
              <w:t>Partition DC and Realign Cabinets</w:t>
            </w:r>
          </w:p>
        </w:tc>
        <w:tc>
          <w:tcPr>
            <w:tcW w:w="840" w:type="dxa"/>
            <w:textDirection w:val="btLr"/>
            <w:vAlign w:val="center"/>
            <w:hideMark/>
          </w:tcPr>
          <w:p w14:paraId="7BC77DB2" w14:textId="77777777" w:rsidR="00B36B9E" w:rsidRPr="006F7B47" w:rsidRDefault="00B36B9E" w:rsidP="00A60392">
            <w:pPr>
              <w:ind w:left="113" w:right="113"/>
              <w:jc w:val="center"/>
              <w:rPr>
                <w:sz w:val="18"/>
                <w:szCs w:val="18"/>
                <w:lang w:val="en-US" w:eastAsia="en-MY"/>
              </w:rPr>
            </w:pPr>
            <w:r w:rsidRPr="006F7B47">
              <w:rPr>
                <w:kern w:val="24"/>
                <w:sz w:val="18"/>
                <w:szCs w:val="18"/>
                <w:lang w:val="en-US" w:eastAsia="en-MY"/>
              </w:rPr>
              <w:t>Partition under floor air plenum</w:t>
            </w:r>
          </w:p>
        </w:tc>
        <w:tc>
          <w:tcPr>
            <w:tcW w:w="1016" w:type="dxa"/>
            <w:textDirection w:val="btLr"/>
            <w:vAlign w:val="center"/>
            <w:hideMark/>
          </w:tcPr>
          <w:p w14:paraId="2F2E1C16" w14:textId="77777777" w:rsidR="00B36B9E" w:rsidRPr="006F7B47" w:rsidRDefault="00B36B9E" w:rsidP="00A60392">
            <w:pPr>
              <w:ind w:left="113" w:right="113"/>
              <w:jc w:val="center"/>
              <w:rPr>
                <w:kern w:val="24"/>
                <w:sz w:val="18"/>
                <w:szCs w:val="18"/>
                <w:lang w:val="en-US" w:eastAsia="en-MY"/>
              </w:rPr>
            </w:pPr>
            <w:r w:rsidRPr="006F7B47">
              <w:rPr>
                <w:kern w:val="24"/>
                <w:sz w:val="18"/>
                <w:szCs w:val="18"/>
                <w:lang w:val="en-US" w:eastAsia="en-MY"/>
              </w:rPr>
              <w:t>Replace Glass/</w:t>
            </w:r>
          </w:p>
          <w:p w14:paraId="16F84CBD" w14:textId="77777777" w:rsidR="00B36B9E" w:rsidRPr="006F7B47" w:rsidRDefault="00B36B9E" w:rsidP="00A60392">
            <w:pPr>
              <w:ind w:left="113" w:right="113"/>
              <w:jc w:val="center"/>
              <w:rPr>
                <w:sz w:val="18"/>
                <w:szCs w:val="18"/>
                <w:lang w:val="en-US" w:eastAsia="en-MY"/>
              </w:rPr>
            </w:pPr>
            <w:r w:rsidRPr="006F7B47">
              <w:rPr>
                <w:kern w:val="24"/>
                <w:sz w:val="18"/>
                <w:szCs w:val="18"/>
                <w:lang w:val="en-US" w:eastAsia="en-MY"/>
              </w:rPr>
              <w:t>Plastic Doors with Grill</w:t>
            </w:r>
          </w:p>
        </w:tc>
        <w:tc>
          <w:tcPr>
            <w:tcW w:w="662" w:type="dxa"/>
            <w:textDirection w:val="btLr"/>
            <w:vAlign w:val="center"/>
            <w:hideMark/>
          </w:tcPr>
          <w:p w14:paraId="4EA4B2D8" w14:textId="77777777" w:rsidR="00B36B9E" w:rsidRPr="006F7B47" w:rsidRDefault="00B36B9E" w:rsidP="00A60392">
            <w:pPr>
              <w:ind w:left="113" w:right="113"/>
              <w:jc w:val="center"/>
              <w:rPr>
                <w:sz w:val="18"/>
                <w:szCs w:val="18"/>
                <w:lang w:val="en-US" w:eastAsia="en-MY"/>
              </w:rPr>
            </w:pPr>
            <w:r w:rsidRPr="006F7B47">
              <w:rPr>
                <w:kern w:val="24"/>
                <w:sz w:val="18"/>
                <w:szCs w:val="18"/>
                <w:lang w:val="en-US" w:eastAsia="en-MY"/>
              </w:rPr>
              <w:t>Relocate In Row AC</w:t>
            </w:r>
          </w:p>
        </w:tc>
      </w:tr>
      <w:tr w:rsidR="003C1D4F" w:rsidRPr="00AF4F47" w14:paraId="54DF046E" w14:textId="77777777" w:rsidTr="00A60392">
        <w:trPr>
          <w:gridAfter w:val="1"/>
          <w:cnfStyle w:val="000000100000" w:firstRow="0" w:lastRow="0" w:firstColumn="0" w:lastColumn="0" w:oddVBand="0" w:evenVBand="0" w:oddHBand="1" w:evenHBand="0" w:firstRowFirstColumn="0" w:firstRowLastColumn="0" w:lastRowFirstColumn="0" w:lastRowLastColumn="0"/>
          <w:wAfter w:w="9" w:type="dxa"/>
          <w:trHeight w:val="23"/>
          <w:jc w:val="center"/>
        </w:trPr>
        <w:tc>
          <w:tcPr>
            <w:tcW w:w="769" w:type="dxa"/>
            <w:vAlign w:val="center"/>
            <w:hideMark/>
          </w:tcPr>
          <w:p w14:paraId="573EEEF9" w14:textId="77777777"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1</w:t>
            </w:r>
          </w:p>
        </w:tc>
        <w:tc>
          <w:tcPr>
            <w:tcW w:w="1069" w:type="dxa"/>
            <w:vAlign w:val="center"/>
            <w:hideMark/>
          </w:tcPr>
          <w:p w14:paraId="24629B81" w14:textId="77777777"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X</w:t>
            </w:r>
          </w:p>
        </w:tc>
        <w:tc>
          <w:tcPr>
            <w:tcW w:w="609" w:type="dxa"/>
            <w:vAlign w:val="center"/>
            <w:hideMark/>
          </w:tcPr>
          <w:p w14:paraId="75F45D8E" w14:textId="33B5C08E"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X</w:t>
            </w:r>
          </w:p>
        </w:tc>
        <w:tc>
          <w:tcPr>
            <w:tcW w:w="840" w:type="dxa"/>
            <w:vAlign w:val="center"/>
            <w:hideMark/>
          </w:tcPr>
          <w:p w14:paraId="3AB60B8B" w14:textId="5EA8CC7B"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X</w:t>
            </w:r>
          </w:p>
        </w:tc>
        <w:tc>
          <w:tcPr>
            <w:tcW w:w="839" w:type="dxa"/>
            <w:vAlign w:val="center"/>
            <w:hideMark/>
          </w:tcPr>
          <w:p w14:paraId="74E5B02E" w14:textId="77777777"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X</w:t>
            </w:r>
          </w:p>
        </w:tc>
        <w:tc>
          <w:tcPr>
            <w:tcW w:w="840" w:type="dxa"/>
            <w:vAlign w:val="center"/>
            <w:hideMark/>
          </w:tcPr>
          <w:p w14:paraId="2AA4C900" w14:textId="0CB9786B"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X</w:t>
            </w:r>
          </w:p>
        </w:tc>
        <w:tc>
          <w:tcPr>
            <w:tcW w:w="839" w:type="dxa"/>
            <w:vAlign w:val="center"/>
            <w:hideMark/>
          </w:tcPr>
          <w:p w14:paraId="0EBFDB3F" w14:textId="77777777" w:rsidR="00B36B9E" w:rsidRPr="006F7B47" w:rsidRDefault="00B36B9E" w:rsidP="00A60392">
            <w:pPr>
              <w:jc w:val="center"/>
              <w:rPr>
                <w:sz w:val="18"/>
                <w:szCs w:val="18"/>
                <w:lang w:val="en-US" w:eastAsia="en-MY"/>
              </w:rPr>
            </w:pPr>
          </w:p>
        </w:tc>
        <w:tc>
          <w:tcPr>
            <w:tcW w:w="839" w:type="dxa"/>
            <w:vAlign w:val="center"/>
            <w:hideMark/>
          </w:tcPr>
          <w:p w14:paraId="714AB5FB" w14:textId="77777777"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X</w:t>
            </w:r>
          </w:p>
        </w:tc>
        <w:tc>
          <w:tcPr>
            <w:tcW w:w="840" w:type="dxa"/>
            <w:vAlign w:val="center"/>
            <w:hideMark/>
          </w:tcPr>
          <w:p w14:paraId="5A3463EE" w14:textId="77777777" w:rsidR="00B36B9E" w:rsidRPr="006F7B47" w:rsidRDefault="00B36B9E" w:rsidP="00A60392">
            <w:pPr>
              <w:jc w:val="center"/>
              <w:rPr>
                <w:sz w:val="18"/>
                <w:szCs w:val="18"/>
                <w:lang w:val="en-US" w:eastAsia="en-MY"/>
              </w:rPr>
            </w:pPr>
          </w:p>
        </w:tc>
        <w:tc>
          <w:tcPr>
            <w:tcW w:w="1016" w:type="dxa"/>
            <w:vAlign w:val="center"/>
            <w:hideMark/>
          </w:tcPr>
          <w:p w14:paraId="26EA8425" w14:textId="77777777" w:rsidR="00B36B9E" w:rsidRPr="006F7B47" w:rsidRDefault="00B36B9E" w:rsidP="00A60392">
            <w:pPr>
              <w:jc w:val="center"/>
              <w:rPr>
                <w:sz w:val="18"/>
                <w:szCs w:val="18"/>
                <w:lang w:val="en-US" w:eastAsia="en-MY"/>
              </w:rPr>
            </w:pPr>
          </w:p>
        </w:tc>
        <w:tc>
          <w:tcPr>
            <w:tcW w:w="662" w:type="dxa"/>
            <w:vAlign w:val="center"/>
            <w:hideMark/>
          </w:tcPr>
          <w:p w14:paraId="0DDC3B63" w14:textId="77777777" w:rsidR="00B36B9E" w:rsidRPr="006F7B47" w:rsidRDefault="00B36B9E" w:rsidP="00A60392">
            <w:pPr>
              <w:jc w:val="center"/>
              <w:rPr>
                <w:sz w:val="18"/>
                <w:szCs w:val="18"/>
                <w:lang w:val="en-US" w:eastAsia="en-MY"/>
              </w:rPr>
            </w:pPr>
          </w:p>
        </w:tc>
      </w:tr>
      <w:tr w:rsidR="003C1D4F" w:rsidRPr="00AF4F47" w14:paraId="11FDF276" w14:textId="77777777" w:rsidTr="00A60392">
        <w:trPr>
          <w:gridAfter w:val="1"/>
          <w:wAfter w:w="9" w:type="dxa"/>
          <w:trHeight w:val="113"/>
          <w:jc w:val="center"/>
        </w:trPr>
        <w:tc>
          <w:tcPr>
            <w:tcW w:w="769" w:type="dxa"/>
            <w:vAlign w:val="center"/>
            <w:hideMark/>
          </w:tcPr>
          <w:p w14:paraId="0AB9C409" w14:textId="77777777"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2</w:t>
            </w:r>
          </w:p>
        </w:tc>
        <w:tc>
          <w:tcPr>
            <w:tcW w:w="1069" w:type="dxa"/>
            <w:vAlign w:val="center"/>
            <w:hideMark/>
          </w:tcPr>
          <w:p w14:paraId="13A2391B" w14:textId="77777777"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X</w:t>
            </w:r>
          </w:p>
        </w:tc>
        <w:tc>
          <w:tcPr>
            <w:tcW w:w="609" w:type="dxa"/>
            <w:vAlign w:val="center"/>
            <w:hideMark/>
          </w:tcPr>
          <w:p w14:paraId="51757E40" w14:textId="424D680E"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X</w:t>
            </w:r>
          </w:p>
        </w:tc>
        <w:tc>
          <w:tcPr>
            <w:tcW w:w="840" w:type="dxa"/>
            <w:vAlign w:val="center"/>
            <w:hideMark/>
          </w:tcPr>
          <w:p w14:paraId="237934FE" w14:textId="2E9DA9FE"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X</w:t>
            </w:r>
          </w:p>
        </w:tc>
        <w:tc>
          <w:tcPr>
            <w:tcW w:w="839" w:type="dxa"/>
            <w:vAlign w:val="center"/>
            <w:hideMark/>
          </w:tcPr>
          <w:p w14:paraId="7BF2C2A5" w14:textId="77777777"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X</w:t>
            </w:r>
          </w:p>
        </w:tc>
        <w:tc>
          <w:tcPr>
            <w:tcW w:w="840" w:type="dxa"/>
            <w:vAlign w:val="center"/>
            <w:hideMark/>
          </w:tcPr>
          <w:p w14:paraId="2B2233FF" w14:textId="77777777"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X</w:t>
            </w:r>
          </w:p>
        </w:tc>
        <w:tc>
          <w:tcPr>
            <w:tcW w:w="839" w:type="dxa"/>
            <w:vAlign w:val="center"/>
            <w:hideMark/>
          </w:tcPr>
          <w:p w14:paraId="5A318172" w14:textId="77777777" w:rsidR="00B36B9E" w:rsidRPr="006F7B47" w:rsidRDefault="00B36B9E" w:rsidP="00A60392">
            <w:pPr>
              <w:jc w:val="center"/>
              <w:rPr>
                <w:sz w:val="18"/>
                <w:szCs w:val="18"/>
                <w:lang w:val="en-US" w:eastAsia="en-MY"/>
              </w:rPr>
            </w:pPr>
          </w:p>
        </w:tc>
        <w:tc>
          <w:tcPr>
            <w:tcW w:w="839" w:type="dxa"/>
            <w:vAlign w:val="center"/>
            <w:hideMark/>
          </w:tcPr>
          <w:p w14:paraId="383FDB04" w14:textId="77777777"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X</w:t>
            </w:r>
          </w:p>
        </w:tc>
        <w:tc>
          <w:tcPr>
            <w:tcW w:w="840" w:type="dxa"/>
            <w:vAlign w:val="center"/>
            <w:hideMark/>
          </w:tcPr>
          <w:p w14:paraId="04C1F1D0" w14:textId="77777777" w:rsidR="00B36B9E" w:rsidRPr="006F7B47" w:rsidRDefault="00B36B9E" w:rsidP="00A60392">
            <w:pPr>
              <w:jc w:val="center"/>
              <w:rPr>
                <w:sz w:val="18"/>
                <w:szCs w:val="18"/>
                <w:lang w:val="en-US" w:eastAsia="en-MY"/>
              </w:rPr>
            </w:pPr>
          </w:p>
        </w:tc>
        <w:tc>
          <w:tcPr>
            <w:tcW w:w="1016" w:type="dxa"/>
            <w:vAlign w:val="center"/>
            <w:hideMark/>
          </w:tcPr>
          <w:p w14:paraId="1F66655F" w14:textId="77777777" w:rsidR="00B36B9E" w:rsidRPr="006F7B47" w:rsidRDefault="00B36B9E" w:rsidP="00A60392">
            <w:pPr>
              <w:jc w:val="center"/>
              <w:rPr>
                <w:sz w:val="18"/>
                <w:szCs w:val="18"/>
                <w:lang w:val="en-US" w:eastAsia="en-MY"/>
              </w:rPr>
            </w:pPr>
          </w:p>
        </w:tc>
        <w:tc>
          <w:tcPr>
            <w:tcW w:w="662" w:type="dxa"/>
            <w:vAlign w:val="center"/>
            <w:hideMark/>
          </w:tcPr>
          <w:p w14:paraId="364BB8D1" w14:textId="77777777" w:rsidR="00B36B9E" w:rsidRPr="006F7B47" w:rsidRDefault="00B36B9E" w:rsidP="00A60392">
            <w:pPr>
              <w:jc w:val="center"/>
              <w:rPr>
                <w:sz w:val="18"/>
                <w:szCs w:val="18"/>
                <w:lang w:val="en-US" w:eastAsia="en-MY"/>
              </w:rPr>
            </w:pPr>
          </w:p>
        </w:tc>
      </w:tr>
      <w:tr w:rsidR="003C1D4F" w:rsidRPr="00AF4F47" w14:paraId="1347F027" w14:textId="77777777" w:rsidTr="00A60392">
        <w:trPr>
          <w:cnfStyle w:val="000000100000" w:firstRow="0" w:lastRow="0" w:firstColumn="0" w:lastColumn="0" w:oddVBand="0" w:evenVBand="0" w:oddHBand="1" w:evenHBand="0" w:firstRowFirstColumn="0" w:firstRowLastColumn="0" w:lastRowFirstColumn="0" w:lastRowLastColumn="0"/>
          <w:trHeight w:val="225"/>
          <w:jc w:val="center"/>
        </w:trPr>
        <w:tc>
          <w:tcPr>
            <w:tcW w:w="769" w:type="dxa"/>
            <w:vAlign w:val="center"/>
            <w:hideMark/>
          </w:tcPr>
          <w:p w14:paraId="564B45C0" w14:textId="77777777"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3</w:t>
            </w:r>
          </w:p>
        </w:tc>
        <w:tc>
          <w:tcPr>
            <w:tcW w:w="1069" w:type="dxa"/>
            <w:vAlign w:val="center"/>
            <w:hideMark/>
          </w:tcPr>
          <w:p w14:paraId="20BFA906" w14:textId="77777777"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X</w:t>
            </w:r>
          </w:p>
        </w:tc>
        <w:tc>
          <w:tcPr>
            <w:tcW w:w="609" w:type="dxa"/>
            <w:vAlign w:val="center"/>
            <w:hideMark/>
          </w:tcPr>
          <w:p w14:paraId="73C40F96" w14:textId="718F44FF"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X</w:t>
            </w:r>
          </w:p>
        </w:tc>
        <w:tc>
          <w:tcPr>
            <w:tcW w:w="840" w:type="dxa"/>
            <w:vAlign w:val="center"/>
            <w:hideMark/>
          </w:tcPr>
          <w:p w14:paraId="4396E77A" w14:textId="77777777" w:rsidR="00B36B9E" w:rsidRPr="006F7B47" w:rsidRDefault="00B36B9E" w:rsidP="00A60392">
            <w:pPr>
              <w:jc w:val="center"/>
              <w:rPr>
                <w:sz w:val="18"/>
                <w:szCs w:val="18"/>
                <w:lang w:val="en-US" w:eastAsia="en-MY"/>
              </w:rPr>
            </w:pPr>
          </w:p>
        </w:tc>
        <w:tc>
          <w:tcPr>
            <w:tcW w:w="839" w:type="dxa"/>
            <w:vAlign w:val="center"/>
            <w:hideMark/>
          </w:tcPr>
          <w:p w14:paraId="0F3B0213" w14:textId="77777777"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X</w:t>
            </w:r>
          </w:p>
        </w:tc>
        <w:tc>
          <w:tcPr>
            <w:tcW w:w="840" w:type="dxa"/>
            <w:vAlign w:val="center"/>
            <w:hideMark/>
          </w:tcPr>
          <w:p w14:paraId="65CB42B4" w14:textId="77777777" w:rsidR="00B36B9E" w:rsidRPr="006F7B47" w:rsidRDefault="00B36B9E" w:rsidP="00A60392">
            <w:pPr>
              <w:jc w:val="center"/>
              <w:rPr>
                <w:sz w:val="18"/>
                <w:szCs w:val="18"/>
                <w:lang w:val="en-US" w:eastAsia="en-MY"/>
              </w:rPr>
            </w:pPr>
          </w:p>
        </w:tc>
        <w:tc>
          <w:tcPr>
            <w:tcW w:w="839" w:type="dxa"/>
            <w:vAlign w:val="center"/>
            <w:hideMark/>
          </w:tcPr>
          <w:p w14:paraId="41CAEF3F" w14:textId="77777777" w:rsidR="00B36B9E" w:rsidRPr="006F7B47" w:rsidRDefault="00B36B9E" w:rsidP="00A60392">
            <w:pPr>
              <w:jc w:val="center"/>
              <w:rPr>
                <w:sz w:val="18"/>
                <w:szCs w:val="18"/>
                <w:lang w:val="en-US" w:eastAsia="en-MY"/>
              </w:rPr>
            </w:pPr>
          </w:p>
        </w:tc>
        <w:tc>
          <w:tcPr>
            <w:tcW w:w="839" w:type="dxa"/>
            <w:vAlign w:val="center"/>
            <w:hideMark/>
          </w:tcPr>
          <w:p w14:paraId="21492765" w14:textId="77777777" w:rsidR="00B36B9E" w:rsidRPr="006F7B47" w:rsidRDefault="00B36B9E" w:rsidP="00A60392">
            <w:pPr>
              <w:jc w:val="center"/>
              <w:rPr>
                <w:sz w:val="18"/>
                <w:szCs w:val="18"/>
                <w:lang w:val="en-US" w:eastAsia="en-MY"/>
              </w:rPr>
            </w:pPr>
          </w:p>
        </w:tc>
        <w:tc>
          <w:tcPr>
            <w:tcW w:w="840" w:type="dxa"/>
            <w:vAlign w:val="center"/>
            <w:hideMark/>
          </w:tcPr>
          <w:p w14:paraId="0E790990" w14:textId="77777777" w:rsidR="00B36B9E" w:rsidRPr="006F7B47" w:rsidRDefault="00B36B9E" w:rsidP="00A60392">
            <w:pPr>
              <w:jc w:val="center"/>
              <w:rPr>
                <w:sz w:val="18"/>
                <w:szCs w:val="18"/>
                <w:lang w:val="en-US" w:eastAsia="en-MY"/>
              </w:rPr>
            </w:pPr>
          </w:p>
        </w:tc>
        <w:tc>
          <w:tcPr>
            <w:tcW w:w="1016" w:type="dxa"/>
            <w:vAlign w:val="center"/>
            <w:hideMark/>
          </w:tcPr>
          <w:p w14:paraId="547091CF" w14:textId="77777777" w:rsidR="00B36B9E" w:rsidRPr="006F7B47" w:rsidRDefault="00B36B9E" w:rsidP="00A60392">
            <w:pPr>
              <w:jc w:val="center"/>
              <w:rPr>
                <w:sz w:val="18"/>
                <w:szCs w:val="18"/>
                <w:lang w:val="en-US" w:eastAsia="en-MY"/>
              </w:rPr>
            </w:pPr>
          </w:p>
        </w:tc>
        <w:tc>
          <w:tcPr>
            <w:tcW w:w="671" w:type="dxa"/>
            <w:gridSpan w:val="2"/>
            <w:vAlign w:val="center"/>
            <w:hideMark/>
          </w:tcPr>
          <w:p w14:paraId="7D968A63" w14:textId="77777777"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X</w:t>
            </w:r>
          </w:p>
        </w:tc>
      </w:tr>
      <w:tr w:rsidR="003C1D4F" w:rsidRPr="00AF4F47" w14:paraId="3309BDE7" w14:textId="77777777" w:rsidTr="00A60392">
        <w:trPr>
          <w:gridAfter w:val="1"/>
          <w:wAfter w:w="9" w:type="dxa"/>
          <w:trHeight w:val="117"/>
          <w:jc w:val="center"/>
        </w:trPr>
        <w:tc>
          <w:tcPr>
            <w:tcW w:w="769" w:type="dxa"/>
            <w:vAlign w:val="center"/>
            <w:hideMark/>
          </w:tcPr>
          <w:p w14:paraId="49D4C921" w14:textId="77777777"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4</w:t>
            </w:r>
          </w:p>
        </w:tc>
        <w:tc>
          <w:tcPr>
            <w:tcW w:w="1069" w:type="dxa"/>
            <w:vAlign w:val="center"/>
            <w:hideMark/>
          </w:tcPr>
          <w:p w14:paraId="0334E357" w14:textId="77777777"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X</w:t>
            </w:r>
          </w:p>
        </w:tc>
        <w:tc>
          <w:tcPr>
            <w:tcW w:w="609" w:type="dxa"/>
            <w:vAlign w:val="center"/>
            <w:hideMark/>
          </w:tcPr>
          <w:p w14:paraId="1F0226BF" w14:textId="2056CEAB"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X</w:t>
            </w:r>
          </w:p>
        </w:tc>
        <w:tc>
          <w:tcPr>
            <w:tcW w:w="840" w:type="dxa"/>
            <w:vAlign w:val="center"/>
            <w:hideMark/>
          </w:tcPr>
          <w:p w14:paraId="30953253" w14:textId="77777777" w:rsidR="00B36B9E" w:rsidRPr="006F7B47" w:rsidRDefault="00B36B9E" w:rsidP="00A60392">
            <w:pPr>
              <w:jc w:val="center"/>
              <w:rPr>
                <w:sz w:val="18"/>
                <w:szCs w:val="18"/>
                <w:lang w:val="en-US" w:eastAsia="en-MY"/>
              </w:rPr>
            </w:pPr>
          </w:p>
        </w:tc>
        <w:tc>
          <w:tcPr>
            <w:tcW w:w="839" w:type="dxa"/>
            <w:vAlign w:val="center"/>
            <w:hideMark/>
          </w:tcPr>
          <w:p w14:paraId="66B868D3" w14:textId="77777777"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X</w:t>
            </w:r>
          </w:p>
        </w:tc>
        <w:tc>
          <w:tcPr>
            <w:tcW w:w="840" w:type="dxa"/>
            <w:vAlign w:val="center"/>
            <w:hideMark/>
          </w:tcPr>
          <w:p w14:paraId="4B9A5C37" w14:textId="77777777" w:rsidR="00B36B9E" w:rsidRPr="006F7B47" w:rsidRDefault="00B36B9E" w:rsidP="00A60392">
            <w:pPr>
              <w:jc w:val="center"/>
              <w:rPr>
                <w:sz w:val="18"/>
                <w:szCs w:val="18"/>
                <w:lang w:val="en-US" w:eastAsia="en-MY"/>
              </w:rPr>
            </w:pPr>
          </w:p>
        </w:tc>
        <w:tc>
          <w:tcPr>
            <w:tcW w:w="839" w:type="dxa"/>
            <w:vAlign w:val="center"/>
            <w:hideMark/>
          </w:tcPr>
          <w:p w14:paraId="7BD08397" w14:textId="77777777" w:rsidR="00B36B9E" w:rsidRPr="006F7B47" w:rsidRDefault="00B36B9E" w:rsidP="00A60392">
            <w:pPr>
              <w:jc w:val="center"/>
              <w:rPr>
                <w:sz w:val="18"/>
                <w:szCs w:val="18"/>
                <w:lang w:val="en-US" w:eastAsia="en-MY"/>
              </w:rPr>
            </w:pPr>
          </w:p>
        </w:tc>
        <w:tc>
          <w:tcPr>
            <w:tcW w:w="839" w:type="dxa"/>
            <w:vAlign w:val="center"/>
            <w:hideMark/>
          </w:tcPr>
          <w:p w14:paraId="0955415A" w14:textId="77777777" w:rsidR="00B36B9E" w:rsidRPr="006F7B47" w:rsidRDefault="00B36B9E" w:rsidP="00A60392">
            <w:pPr>
              <w:jc w:val="center"/>
              <w:rPr>
                <w:sz w:val="18"/>
                <w:szCs w:val="18"/>
                <w:lang w:val="en-US" w:eastAsia="en-MY"/>
              </w:rPr>
            </w:pPr>
          </w:p>
        </w:tc>
        <w:tc>
          <w:tcPr>
            <w:tcW w:w="840" w:type="dxa"/>
            <w:vAlign w:val="center"/>
            <w:hideMark/>
          </w:tcPr>
          <w:p w14:paraId="26B8D929" w14:textId="77777777" w:rsidR="00B36B9E" w:rsidRPr="006F7B47" w:rsidRDefault="00B36B9E" w:rsidP="00A60392">
            <w:pPr>
              <w:jc w:val="center"/>
              <w:rPr>
                <w:sz w:val="18"/>
                <w:szCs w:val="18"/>
                <w:lang w:val="en-US" w:eastAsia="en-MY"/>
              </w:rPr>
            </w:pPr>
          </w:p>
        </w:tc>
        <w:tc>
          <w:tcPr>
            <w:tcW w:w="1016" w:type="dxa"/>
            <w:vAlign w:val="center"/>
            <w:hideMark/>
          </w:tcPr>
          <w:p w14:paraId="1C6FCDF7" w14:textId="77777777" w:rsidR="00B36B9E" w:rsidRPr="006F7B47" w:rsidRDefault="00B36B9E" w:rsidP="00A60392">
            <w:pPr>
              <w:jc w:val="center"/>
              <w:rPr>
                <w:sz w:val="18"/>
                <w:szCs w:val="18"/>
                <w:lang w:val="en-US" w:eastAsia="en-MY"/>
              </w:rPr>
            </w:pPr>
          </w:p>
        </w:tc>
        <w:tc>
          <w:tcPr>
            <w:tcW w:w="662" w:type="dxa"/>
            <w:vAlign w:val="center"/>
            <w:hideMark/>
          </w:tcPr>
          <w:p w14:paraId="083D4EEE" w14:textId="77777777" w:rsidR="00B36B9E" w:rsidRPr="006F7B47" w:rsidRDefault="00B36B9E" w:rsidP="00A60392">
            <w:pPr>
              <w:jc w:val="center"/>
              <w:rPr>
                <w:sz w:val="18"/>
                <w:szCs w:val="18"/>
                <w:lang w:val="en-US" w:eastAsia="en-MY"/>
              </w:rPr>
            </w:pPr>
          </w:p>
        </w:tc>
      </w:tr>
      <w:tr w:rsidR="003C1D4F" w:rsidRPr="00AF4F47" w14:paraId="1D935A66" w14:textId="77777777" w:rsidTr="00A60392">
        <w:trPr>
          <w:gridAfter w:val="1"/>
          <w:cnfStyle w:val="000000100000" w:firstRow="0" w:lastRow="0" w:firstColumn="0" w:lastColumn="0" w:oddVBand="0" w:evenVBand="0" w:oddHBand="1" w:evenHBand="0" w:firstRowFirstColumn="0" w:firstRowLastColumn="0" w:lastRowFirstColumn="0" w:lastRowLastColumn="0"/>
          <w:wAfter w:w="9" w:type="dxa"/>
          <w:trHeight w:val="179"/>
          <w:jc w:val="center"/>
        </w:trPr>
        <w:tc>
          <w:tcPr>
            <w:tcW w:w="769" w:type="dxa"/>
            <w:vAlign w:val="center"/>
            <w:hideMark/>
          </w:tcPr>
          <w:p w14:paraId="17C71EA9" w14:textId="77777777"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5</w:t>
            </w:r>
          </w:p>
        </w:tc>
        <w:tc>
          <w:tcPr>
            <w:tcW w:w="1069" w:type="dxa"/>
            <w:vAlign w:val="center"/>
            <w:hideMark/>
          </w:tcPr>
          <w:p w14:paraId="4CF007C5" w14:textId="77777777"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X</w:t>
            </w:r>
          </w:p>
        </w:tc>
        <w:tc>
          <w:tcPr>
            <w:tcW w:w="609" w:type="dxa"/>
            <w:vAlign w:val="center"/>
            <w:hideMark/>
          </w:tcPr>
          <w:p w14:paraId="2F66EA42" w14:textId="3D433C7B"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X</w:t>
            </w:r>
          </w:p>
        </w:tc>
        <w:tc>
          <w:tcPr>
            <w:tcW w:w="840" w:type="dxa"/>
            <w:vAlign w:val="center"/>
            <w:hideMark/>
          </w:tcPr>
          <w:p w14:paraId="1A35A9B7" w14:textId="77777777" w:rsidR="00B36B9E" w:rsidRPr="006F7B47" w:rsidRDefault="00B36B9E" w:rsidP="00A60392">
            <w:pPr>
              <w:jc w:val="center"/>
              <w:rPr>
                <w:sz w:val="18"/>
                <w:szCs w:val="18"/>
                <w:lang w:val="en-US" w:eastAsia="en-MY"/>
              </w:rPr>
            </w:pPr>
          </w:p>
        </w:tc>
        <w:tc>
          <w:tcPr>
            <w:tcW w:w="839" w:type="dxa"/>
            <w:vAlign w:val="center"/>
            <w:hideMark/>
          </w:tcPr>
          <w:p w14:paraId="17BC8CC0" w14:textId="77777777"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X</w:t>
            </w:r>
          </w:p>
        </w:tc>
        <w:tc>
          <w:tcPr>
            <w:tcW w:w="840" w:type="dxa"/>
            <w:vAlign w:val="center"/>
            <w:hideMark/>
          </w:tcPr>
          <w:p w14:paraId="37706F3A" w14:textId="77777777"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X</w:t>
            </w:r>
          </w:p>
        </w:tc>
        <w:tc>
          <w:tcPr>
            <w:tcW w:w="839" w:type="dxa"/>
            <w:vAlign w:val="center"/>
            <w:hideMark/>
          </w:tcPr>
          <w:p w14:paraId="6F67D6DD" w14:textId="77777777" w:rsidR="00B36B9E" w:rsidRPr="006F7B47" w:rsidRDefault="00B36B9E" w:rsidP="00A60392">
            <w:pPr>
              <w:jc w:val="center"/>
              <w:rPr>
                <w:sz w:val="18"/>
                <w:szCs w:val="18"/>
                <w:lang w:val="en-US" w:eastAsia="en-MY"/>
              </w:rPr>
            </w:pPr>
          </w:p>
        </w:tc>
        <w:tc>
          <w:tcPr>
            <w:tcW w:w="839" w:type="dxa"/>
            <w:vAlign w:val="center"/>
            <w:hideMark/>
          </w:tcPr>
          <w:p w14:paraId="7DAAD178" w14:textId="77777777" w:rsidR="00B36B9E" w:rsidRPr="006F7B47" w:rsidRDefault="00B36B9E" w:rsidP="00A60392">
            <w:pPr>
              <w:jc w:val="center"/>
              <w:rPr>
                <w:sz w:val="18"/>
                <w:szCs w:val="18"/>
                <w:lang w:val="en-US" w:eastAsia="en-MY"/>
              </w:rPr>
            </w:pPr>
          </w:p>
        </w:tc>
        <w:tc>
          <w:tcPr>
            <w:tcW w:w="840" w:type="dxa"/>
            <w:vAlign w:val="center"/>
            <w:hideMark/>
          </w:tcPr>
          <w:p w14:paraId="1D32EC18" w14:textId="77777777" w:rsidR="00B36B9E" w:rsidRPr="006F7B47" w:rsidRDefault="00B36B9E" w:rsidP="00A60392">
            <w:pPr>
              <w:jc w:val="center"/>
              <w:rPr>
                <w:sz w:val="18"/>
                <w:szCs w:val="18"/>
                <w:lang w:val="en-US" w:eastAsia="en-MY"/>
              </w:rPr>
            </w:pPr>
          </w:p>
        </w:tc>
        <w:tc>
          <w:tcPr>
            <w:tcW w:w="1016" w:type="dxa"/>
            <w:vAlign w:val="center"/>
            <w:hideMark/>
          </w:tcPr>
          <w:p w14:paraId="4598262A" w14:textId="77777777" w:rsidR="00B36B9E" w:rsidRPr="006F7B47" w:rsidRDefault="00B36B9E" w:rsidP="00A60392">
            <w:pPr>
              <w:jc w:val="center"/>
              <w:rPr>
                <w:sz w:val="18"/>
                <w:szCs w:val="18"/>
                <w:lang w:val="en-US" w:eastAsia="en-MY"/>
              </w:rPr>
            </w:pPr>
          </w:p>
        </w:tc>
        <w:tc>
          <w:tcPr>
            <w:tcW w:w="662" w:type="dxa"/>
            <w:vAlign w:val="center"/>
            <w:hideMark/>
          </w:tcPr>
          <w:p w14:paraId="78FD041A" w14:textId="77777777" w:rsidR="00B36B9E" w:rsidRPr="006F7B47" w:rsidRDefault="00B36B9E" w:rsidP="00A60392">
            <w:pPr>
              <w:jc w:val="center"/>
              <w:rPr>
                <w:sz w:val="18"/>
                <w:szCs w:val="18"/>
                <w:lang w:val="en-US" w:eastAsia="en-MY"/>
              </w:rPr>
            </w:pPr>
          </w:p>
        </w:tc>
      </w:tr>
      <w:tr w:rsidR="003C1D4F" w:rsidRPr="00AF4F47" w14:paraId="356D5D84" w14:textId="77777777" w:rsidTr="00A60392">
        <w:trPr>
          <w:gridAfter w:val="1"/>
          <w:wAfter w:w="9" w:type="dxa"/>
          <w:trHeight w:val="63"/>
          <w:jc w:val="center"/>
        </w:trPr>
        <w:tc>
          <w:tcPr>
            <w:tcW w:w="769" w:type="dxa"/>
            <w:vAlign w:val="center"/>
            <w:hideMark/>
          </w:tcPr>
          <w:p w14:paraId="38FFC5C2" w14:textId="77777777"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6</w:t>
            </w:r>
          </w:p>
        </w:tc>
        <w:tc>
          <w:tcPr>
            <w:tcW w:w="1069" w:type="dxa"/>
            <w:vAlign w:val="center"/>
            <w:hideMark/>
          </w:tcPr>
          <w:p w14:paraId="475280FD" w14:textId="77777777"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X</w:t>
            </w:r>
          </w:p>
        </w:tc>
        <w:tc>
          <w:tcPr>
            <w:tcW w:w="609" w:type="dxa"/>
            <w:vAlign w:val="center"/>
            <w:hideMark/>
          </w:tcPr>
          <w:p w14:paraId="432B37C3" w14:textId="577403AA"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X</w:t>
            </w:r>
          </w:p>
        </w:tc>
        <w:tc>
          <w:tcPr>
            <w:tcW w:w="840" w:type="dxa"/>
            <w:vAlign w:val="center"/>
            <w:hideMark/>
          </w:tcPr>
          <w:p w14:paraId="6C07031D" w14:textId="77777777" w:rsidR="00B36B9E" w:rsidRPr="006F7B47" w:rsidRDefault="00B36B9E" w:rsidP="00A60392">
            <w:pPr>
              <w:jc w:val="center"/>
              <w:rPr>
                <w:sz w:val="18"/>
                <w:szCs w:val="18"/>
                <w:lang w:val="en-US" w:eastAsia="en-MY"/>
              </w:rPr>
            </w:pPr>
          </w:p>
        </w:tc>
        <w:tc>
          <w:tcPr>
            <w:tcW w:w="839" w:type="dxa"/>
            <w:vAlign w:val="center"/>
            <w:hideMark/>
          </w:tcPr>
          <w:p w14:paraId="640F501E" w14:textId="77777777"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X</w:t>
            </w:r>
          </w:p>
        </w:tc>
        <w:tc>
          <w:tcPr>
            <w:tcW w:w="840" w:type="dxa"/>
            <w:vAlign w:val="center"/>
            <w:hideMark/>
          </w:tcPr>
          <w:p w14:paraId="3A816DFC" w14:textId="77777777"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X</w:t>
            </w:r>
          </w:p>
        </w:tc>
        <w:tc>
          <w:tcPr>
            <w:tcW w:w="839" w:type="dxa"/>
            <w:vAlign w:val="center"/>
            <w:hideMark/>
          </w:tcPr>
          <w:p w14:paraId="12652348" w14:textId="77777777"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X</w:t>
            </w:r>
          </w:p>
        </w:tc>
        <w:tc>
          <w:tcPr>
            <w:tcW w:w="839" w:type="dxa"/>
            <w:vAlign w:val="center"/>
            <w:hideMark/>
          </w:tcPr>
          <w:p w14:paraId="4D07469D" w14:textId="77777777"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X</w:t>
            </w:r>
          </w:p>
        </w:tc>
        <w:tc>
          <w:tcPr>
            <w:tcW w:w="840" w:type="dxa"/>
            <w:vAlign w:val="center"/>
            <w:hideMark/>
          </w:tcPr>
          <w:p w14:paraId="2B2CDD7D" w14:textId="18BD6774"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X</w:t>
            </w:r>
          </w:p>
        </w:tc>
        <w:tc>
          <w:tcPr>
            <w:tcW w:w="1016" w:type="dxa"/>
            <w:vAlign w:val="center"/>
            <w:hideMark/>
          </w:tcPr>
          <w:p w14:paraId="7339BFD3" w14:textId="77777777"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X</w:t>
            </w:r>
          </w:p>
        </w:tc>
        <w:tc>
          <w:tcPr>
            <w:tcW w:w="662" w:type="dxa"/>
            <w:vAlign w:val="center"/>
            <w:hideMark/>
          </w:tcPr>
          <w:p w14:paraId="0981036F" w14:textId="77777777" w:rsidR="00B36B9E" w:rsidRPr="006F7B47" w:rsidRDefault="00B36B9E" w:rsidP="00A60392">
            <w:pPr>
              <w:jc w:val="center"/>
              <w:rPr>
                <w:sz w:val="18"/>
                <w:szCs w:val="18"/>
                <w:lang w:val="en-US" w:eastAsia="en-MY"/>
              </w:rPr>
            </w:pPr>
          </w:p>
        </w:tc>
      </w:tr>
      <w:tr w:rsidR="003C1D4F" w:rsidRPr="00AF4F47" w14:paraId="68312221" w14:textId="77777777" w:rsidTr="00A60392">
        <w:trPr>
          <w:gridAfter w:val="1"/>
          <w:cnfStyle w:val="000000100000" w:firstRow="0" w:lastRow="0" w:firstColumn="0" w:lastColumn="0" w:oddVBand="0" w:evenVBand="0" w:oddHBand="1" w:evenHBand="0" w:firstRowFirstColumn="0" w:firstRowLastColumn="0" w:lastRowFirstColumn="0" w:lastRowLastColumn="0"/>
          <w:wAfter w:w="9" w:type="dxa"/>
          <w:trHeight w:val="125"/>
          <w:jc w:val="center"/>
        </w:trPr>
        <w:tc>
          <w:tcPr>
            <w:tcW w:w="769" w:type="dxa"/>
            <w:vAlign w:val="center"/>
            <w:hideMark/>
          </w:tcPr>
          <w:p w14:paraId="3FA96087" w14:textId="77777777"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7</w:t>
            </w:r>
          </w:p>
        </w:tc>
        <w:tc>
          <w:tcPr>
            <w:tcW w:w="1069" w:type="dxa"/>
            <w:vAlign w:val="center"/>
            <w:hideMark/>
          </w:tcPr>
          <w:p w14:paraId="5FE8F122" w14:textId="77777777"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X</w:t>
            </w:r>
          </w:p>
        </w:tc>
        <w:tc>
          <w:tcPr>
            <w:tcW w:w="609" w:type="dxa"/>
            <w:vAlign w:val="center"/>
            <w:hideMark/>
          </w:tcPr>
          <w:p w14:paraId="06779A3E" w14:textId="77777777"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X</w:t>
            </w:r>
          </w:p>
        </w:tc>
        <w:tc>
          <w:tcPr>
            <w:tcW w:w="840" w:type="dxa"/>
            <w:vAlign w:val="center"/>
            <w:hideMark/>
          </w:tcPr>
          <w:p w14:paraId="3564FDC9" w14:textId="77777777" w:rsidR="00B36B9E" w:rsidRPr="006F7B47" w:rsidRDefault="00B36B9E" w:rsidP="00A60392">
            <w:pPr>
              <w:jc w:val="center"/>
              <w:rPr>
                <w:sz w:val="18"/>
                <w:szCs w:val="18"/>
                <w:lang w:val="en-US" w:eastAsia="en-MY"/>
              </w:rPr>
            </w:pPr>
          </w:p>
        </w:tc>
        <w:tc>
          <w:tcPr>
            <w:tcW w:w="839" w:type="dxa"/>
            <w:vAlign w:val="center"/>
            <w:hideMark/>
          </w:tcPr>
          <w:p w14:paraId="7E68E9DF" w14:textId="77777777"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X</w:t>
            </w:r>
          </w:p>
        </w:tc>
        <w:tc>
          <w:tcPr>
            <w:tcW w:w="840" w:type="dxa"/>
            <w:vAlign w:val="center"/>
            <w:hideMark/>
          </w:tcPr>
          <w:p w14:paraId="19E118C2" w14:textId="77777777" w:rsidR="00B36B9E" w:rsidRPr="006F7B47" w:rsidRDefault="00B36B9E" w:rsidP="00A60392">
            <w:pPr>
              <w:jc w:val="center"/>
              <w:rPr>
                <w:sz w:val="18"/>
                <w:szCs w:val="18"/>
                <w:lang w:val="en-US" w:eastAsia="en-MY"/>
              </w:rPr>
            </w:pPr>
          </w:p>
        </w:tc>
        <w:tc>
          <w:tcPr>
            <w:tcW w:w="839" w:type="dxa"/>
            <w:vAlign w:val="center"/>
            <w:hideMark/>
          </w:tcPr>
          <w:p w14:paraId="6B7F90FB" w14:textId="77777777" w:rsidR="00B36B9E" w:rsidRPr="006F7B47" w:rsidRDefault="00B36B9E" w:rsidP="00A60392">
            <w:pPr>
              <w:jc w:val="center"/>
              <w:rPr>
                <w:sz w:val="18"/>
                <w:szCs w:val="18"/>
                <w:lang w:val="en-US" w:eastAsia="en-MY"/>
              </w:rPr>
            </w:pPr>
          </w:p>
        </w:tc>
        <w:tc>
          <w:tcPr>
            <w:tcW w:w="839" w:type="dxa"/>
            <w:vAlign w:val="center"/>
            <w:hideMark/>
          </w:tcPr>
          <w:p w14:paraId="17E9EA77" w14:textId="77777777"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X</w:t>
            </w:r>
          </w:p>
        </w:tc>
        <w:tc>
          <w:tcPr>
            <w:tcW w:w="840" w:type="dxa"/>
            <w:vAlign w:val="center"/>
            <w:hideMark/>
          </w:tcPr>
          <w:p w14:paraId="03D4A5AF" w14:textId="77777777" w:rsidR="00B36B9E" w:rsidRPr="006F7B47" w:rsidRDefault="00B36B9E" w:rsidP="00A60392">
            <w:pPr>
              <w:jc w:val="center"/>
              <w:rPr>
                <w:sz w:val="18"/>
                <w:szCs w:val="18"/>
                <w:lang w:val="en-US" w:eastAsia="en-MY"/>
              </w:rPr>
            </w:pPr>
          </w:p>
        </w:tc>
        <w:tc>
          <w:tcPr>
            <w:tcW w:w="1016" w:type="dxa"/>
            <w:vAlign w:val="center"/>
            <w:hideMark/>
          </w:tcPr>
          <w:p w14:paraId="0FE4E4DF" w14:textId="77777777"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X</w:t>
            </w:r>
          </w:p>
        </w:tc>
        <w:tc>
          <w:tcPr>
            <w:tcW w:w="662" w:type="dxa"/>
            <w:vAlign w:val="center"/>
            <w:hideMark/>
          </w:tcPr>
          <w:p w14:paraId="5B2CFEA0" w14:textId="77777777" w:rsidR="00B36B9E" w:rsidRPr="006F7B47" w:rsidRDefault="00B36B9E" w:rsidP="00A60392">
            <w:pPr>
              <w:jc w:val="center"/>
              <w:rPr>
                <w:sz w:val="18"/>
                <w:szCs w:val="18"/>
                <w:lang w:val="en-US" w:eastAsia="en-MY"/>
              </w:rPr>
            </w:pPr>
          </w:p>
        </w:tc>
      </w:tr>
      <w:tr w:rsidR="003C1D4F" w:rsidRPr="00AF4F47" w14:paraId="4353E98A" w14:textId="77777777" w:rsidTr="00A60392">
        <w:trPr>
          <w:gridAfter w:val="1"/>
          <w:wAfter w:w="9" w:type="dxa"/>
          <w:trHeight w:val="18"/>
          <w:jc w:val="center"/>
        </w:trPr>
        <w:tc>
          <w:tcPr>
            <w:tcW w:w="769" w:type="dxa"/>
            <w:vAlign w:val="center"/>
            <w:hideMark/>
          </w:tcPr>
          <w:p w14:paraId="3FF73C4E" w14:textId="77777777"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8</w:t>
            </w:r>
          </w:p>
        </w:tc>
        <w:tc>
          <w:tcPr>
            <w:tcW w:w="1069" w:type="dxa"/>
            <w:vAlign w:val="center"/>
            <w:hideMark/>
          </w:tcPr>
          <w:p w14:paraId="0AD160E5" w14:textId="77777777"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X</w:t>
            </w:r>
          </w:p>
        </w:tc>
        <w:tc>
          <w:tcPr>
            <w:tcW w:w="609" w:type="dxa"/>
            <w:vAlign w:val="center"/>
            <w:hideMark/>
          </w:tcPr>
          <w:p w14:paraId="1D7EDB87" w14:textId="77777777"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X</w:t>
            </w:r>
          </w:p>
        </w:tc>
        <w:tc>
          <w:tcPr>
            <w:tcW w:w="840" w:type="dxa"/>
            <w:vAlign w:val="center"/>
            <w:hideMark/>
          </w:tcPr>
          <w:p w14:paraId="26B89593" w14:textId="77777777" w:rsidR="00B36B9E" w:rsidRPr="006F7B47" w:rsidRDefault="00B36B9E" w:rsidP="00A60392">
            <w:pPr>
              <w:jc w:val="center"/>
              <w:rPr>
                <w:sz w:val="18"/>
                <w:szCs w:val="18"/>
                <w:lang w:val="en-US" w:eastAsia="en-MY"/>
              </w:rPr>
            </w:pPr>
          </w:p>
        </w:tc>
        <w:tc>
          <w:tcPr>
            <w:tcW w:w="839" w:type="dxa"/>
            <w:vAlign w:val="center"/>
            <w:hideMark/>
          </w:tcPr>
          <w:p w14:paraId="124EDF7A" w14:textId="77777777"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X</w:t>
            </w:r>
          </w:p>
        </w:tc>
        <w:tc>
          <w:tcPr>
            <w:tcW w:w="840" w:type="dxa"/>
            <w:vAlign w:val="center"/>
            <w:hideMark/>
          </w:tcPr>
          <w:p w14:paraId="76E01233" w14:textId="77777777" w:rsidR="00B36B9E" w:rsidRPr="006F7B47" w:rsidRDefault="00B36B9E" w:rsidP="00A60392">
            <w:pPr>
              <w:jc w:val="center"/>
              <w:rPr>
                <w:sz w:val="18"/>
                <w:szCs w:val="18"/>
                <w:lang w:val="en-US" w:eastAsia="en-MY"/>
              </w:rPr>
            </w:pPr>
          </w:p>
        </w:tc>
        <w:tc>
          <w:tcPr>
            <w:tcW w:w="839" w:type="dxa"/>
            <w:vAlign w:val="center"/>
            <w:hideMark/>
          </w:tcPr>
          <w:p w14:paraId="0D27284A" w14:textId="77777777"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X</w:t>
            </w:r>
          </w:p>
        </w:tc>
        <w:tc>
          <w:tcPr>
            <w:tcW w:w="839" w:type="dxa"/>
            <w:vAlign w:val="center"/>
            <w:hideMark/>
          </w:tcPr>
          <w:p w14:paraId="324158CE" w14:textId="77777777"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X</w:t>
            </w:r>
          </w:p>
        </w:tc>
        <w:tc>
          <w:tcPr>
            <w:tcW w:w="840" w:type="dxa"/>
            <w:vAlign w:val="center"/>
            <w:hideMark/>
          </w:tcPr>
          <w:p w14:paraId="0FF899FA" w14:textId="77777777"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X</w:t>
            </w:r>
          </w:p>
        </w:tc>
        <w:tc>
          <w:tcPr>
            <w:tcW w:w="1016" w:type="dxa"/>
            <w:vAlign w:val="center"/>
            <w:hideMark/>
          </w:tcPr>
          <w:p w14:paraId="4F37B5B4" w14:textId="77777777"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X</w:t>
            </w:r>
          </w:p>
        </w:tc>
        <w:tc>
          <w:tcPr>
            <w:tcW w:w="662" w:type="dxa"/>
            <w:vAlign w:val="center"/>
            <w:hideMark/>
          </w:tcPr>
          <w:p w14:paraId="2742A8D6" w14:textId="77777777" w:rsidR="00B36B9E" w:rsidRPr="006F7B47" w:rsidRDefault="00B36B9E" w:rsidP="00A60392">
            <w:pPr>
              <w:jc w:val="center"/>
              <w:rPr>
                <w:sz w:val="18"/>
                <w:szCs w:val="18"/>
                <w:lang w:val="en-US" w:eastAsia="en-MY"/>
              </w:rPr>
            </w:pPr>
          </w:p>
        </w:tc>
      </w:tr>
      <w:tr w:rsidR="003C1D4F" w:rsidRPr="00AF4F47" w14:paraId="66BF1BDD" w14:textId="77777777" w:rsidTr="00A60392">
        <w:trPr>
          <w:gridAfter w:val="1"/>
          <w:cnfStyle w:val="000000100000" w:firstRow="0" w:lastRow="0" w:firstColumn="0" w:lastColumn="0" w:oddVBand="0" w:evenVBand="0" w:oddHBand="1" w:evenHBand="0" w:firstRowFirstColumn="0" w:firstRowLastColumn="0" w:lastRowFirstColumn="0" w:lastRowLastColumn="0"/>
          <w:wAfter w:w="9" w:type="dxa"/>
          <w:trHeight w:val="18"/>
          <w:jc w:val="center"/>
        </w:trPr>
        <w:tc>
          <w:tcPr>
            <w:tcW w:w="769" w:type="dxa"/>
            <w:vAlign w:val="center"/>
            <w:hideMark/>
          </w:tcPr>
          <w:p w14:paraId="05333E22" w14:textId="77777777"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9</w:t>
            </w:r>
          </w:p>
        </w:tc>
        <w:tc>
          <w:tcPr>
            <w:tcW w:w="1069" w:type="dxa"/>
            <w:vAlign w:val="center"/>
            <w:hideMark/>
          </w:tcPr>
          <w:p w14:paraId="19E36084" w14:textId="77777777" w:rsidR="00B36B9E" w:rsidRPr="006F7B47" w:rsidRDefault="00B36B9E" w:rsidP="00A60392">
            <w:pPr>
              <w:jc w:val="center"/>
              <w:rPr>
                <w:sz w:val="18"/>
                <w:szCs w:val="18"/>
                <w:lang w:val="en-US" w:eastAsia="en-MY"/>
              </w:rPr>
            </w:pPr>
          </w:p>
        </w:tc>
        <w:tc>
          <w:tcPr>
            <w:tcW w:w="609" w:type="dxa"/>
            <w:vAlign w:val="center"/>
            <w:hideMark/>
          </w:tcPr>
          <w:p w14:paraId="42FA6A57" w14:textId="77777777" w:rsidR="00B36B9E" w:rsidRPr="006F7B47" w:rsidRDefault="00B36B9E" w:rsidP="00A60392">
            <w:pPr>
              <w:jc w:val="center"/>
              <w:rPr>
                <w:sz w:val="18"/>
                <w:szCs w:val="18"/>
                <w:lang w:val="en-US" w:eastAsia="en-MY"/>
              </w:rPr>
            </w:pPr>
          </w:p>
        </w:tc>
        <w:tc>
          <w:tcPr>
            <w:tcW w:w="840" w:type="dxa"/>
            <w:vAlign w:val="center"/>
            <w:hideMark/>
          </w:tcPr>
          <w:p w14:paraId="1BCE62E6" w14:textId="77777777" w:rsidR="00B36B9E" w:rsidRPr="006F7B47" w:rsidRDefault="00B36B9E" w:rsidP="00A60392">
            <w:pPr>
              <w:jc w:val="center"/>
              <w:rPr>
                <w:sz w:val="18"/>
                <w:szCs w:val="18"/>
                <w:lang w:val="en-US" w:eastAsia="en-MY"/>
              </w:rPr>
            </w:pPr>
          </w:p>
        </w:tc>
        <w:tc>
          <w:tcPr>
            <w:tcW w:w="839" w:type="dxa"/>
            <w:vAlign w:val="center"/>
            <w:hideMark/>
          </w:tcPr>
          <w:p w14:paraId="57B4DC7B" w14:textId="77777777" w:rsidR="00B36B9E" w:rsidRPr="006F7B47" w:rsidRDefault="00B36B9E" w:rsidP="00A60392">
            <w:pPr>
              <w:jc w:val="center"/>
              <w:rPr>
                <w:sz w:val="18"/>
                <w:szCs w:val="18"/>
                <w:lang w:val="en-US" w:eastAsia="en-MY"/>
              </w:rPr>
            </w:pPr>
          </w:p>
        </w:tc>
        <w:tc>
          <w:tcPr>
            <w:tcW w:w="840" w:type="dxa"/>
            <w:vAlign w:val="center"/>
            <w:hideMark/>
          </w:tcPr>
          <w:p w14:paraId="507B4D19" w14:textId="77777777" w:rsidR="00B36B9E" w:rsidRPr="006F7B47" w:rsidRDefault="00B36B9E" w:rsidP="00A60392">
            <w:pPr>
              <w:jc w:val="center"/>
              <w:rPr>
                <w:sz w:val="18"/>
                <w:szCs w:val="18"/>
                <w:lang w:val="en-US" w:eastAsia="en-MY"/>
              </w:rPr>
            </w:pPr>
          </w:p>
        </w:tc>
        <w:tc>
          <w:tcPr>
            <w:tcW w:w="839" w:type="dxa"/>
            <w:vAlign w:val="center"/>
            <w:hideMark/>
          </w:tcPr>
          <w:p w14:paraId="25499FEF" w14:textId="77777777" w:rsidR="00B36B9E" w:rsidRPr="006F7B47" w:rsidRDefault="00B36B9E" w:rsidP="00A60392">
            <w:pPr>
              <w:jc w:val="center"/>
              <w:rPr>
                <w:sz w:val="18"/>
                <w:szCs w:val="18"/>
                <w:lang w:val="en-US" w:eastAsia="en-MY"/>
              </w:rPr>
            </w:pPr>
          </w:p>
        </w:tc>
        <w:tc>
          <w:tcPr>
            <w:tcW w:w="839" w:type="dxa"/>
            <w:vAlign w:val="center"/>
            <w:hideMark/>
          </w:tcPr>
          <w:p w14:paraId="1489643A" w14:textId="77777777" w:rsidR="00B36B9E" w:rsidRPr="006F7B47" w:rsidRDefault="00B36B9E" w:rsidP="00A60392">
            <w:pPr>
              <w:jc w:val="center"/>
              <w:rPr>
                <w:sz w:val="18"/>
                <w:szCs w:val="18"/>
                <w:lang w:val="en-US" w:eastAsia="en-MY"/>
              </w:rPr>
            </w:pPr>
          </w:p>
        </w:tc>
        <w:tc>
          <w:tcPr>
            <w:tcW w:w="840" w:type="dxa"/>
            <w:vAlign w:val="center"/>
            <w:hideMark/>
          </w:tcPr>
          <w:p w14:paraId="75D6B4B9" w14:textId="77777777" w:rsidR="00B36B9E" w:rsidRPr="006F7B47" w:rsidRDefault="00B36B9E" w:rsidP="00A60392">
            <w:pPr>
              <w:jc w:val="center"/>
              <w:rPr>
                <w:sz w:val="18"/>
                <w:szCs w:val="18"/>
                <w:lang w:val="en-US" w:eastAsia="en-MY"/>
              </w:rPr>
            </w:pPr>
          </w:p>
        </w:tc>
        <w:tc>
          <w:tcPr>
            <w:tcW w:w="1016" w:type="dxa"/>
            <w:vAlign w:val="center"/>
            <w:hideMark/>
          </w:tcPr>
          <w:p w14:paraId="48E00B20" w14:textId="77777777" w:rsidR="00B36B9E" w:rsidRPr="006F7B47" w:rsidRDefault="00B36B9E" w:rsidP="00A60392">
            <w:pPr>
              <w:jc w:val="center"/>
              <w:rPr>
                <w:sz w:val="18"/>
                <w:szCs w:val="18"/>
                <w:lang w:val="en-US" w:eastAsia="en-MY"/>
              </w:rPr>
            </w:pPr>
          </w:p>
        </w:tc>
        <w:tc>
          <w:tcPr>
            <w:tcW w:w="662" w:type="dxa"/>
            <w:vAlign w:val="center"/>
            <w:hideMark/>
          </w:tcPr>
          <w:p w14:paraId="5617B672" w14:textId="353686B0"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X</w:t>
            </w:r>
          </w:p>
        </w:tc>
      </w:tr>
      <w:tr w:rsidR="003C1D4F" w:rsidRPr="00AF4F47" w14:paraId="170FC704" w14:textId="77777777" w:rsidTr="00A60392">
        <w:trPr>
          <w:gridAfter w:val="1"/>
          <w:wAfter w:w="9" w:type="dxa"/>
          <w:trHeight w:val="183"/>
          <w:jc w:val="center"/>
        </w:trPr>
        <w:tc>
          <w:tcPr>
            <w:tcW w:w="769" w:type="dxa"/>
            <w:vAlign w:val="center"/>
            <w:hideMark/>
          </w:tcPr>
          <w:p w14:paraId="4C9CCF11" w14:textId="77777777"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10</w:t>
            </w:r>
          </w:p>
        </w:tc>
        <w:tc>
          <w:tcPr>
            <w:tcW w:w="1069" w:type="dxa"/>
            <w:vAlign w:val="center"/>
            <w:hideMark/>
          </w:tcPr>
          <w:p w14:paraId="36C09A97" w14:textId="07D9D499"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X</w:t>
            </w:r>
          </w:p>
        </w:tc>
        <w:tc>
          <w:tcPr>
            <w:tcW w:w="609" w:type="dxa"/>
            <w:vAlign w:val="center"/>
            <w:hideMark/>
          </w:tcPr>
          <w:p w14:paraId="15F75D69" w14:textId="77777777"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X</w:t>
            </w:r>
          </w:p>
        </w:tc>
        <w:tc>
          <w:tcPr>
            <w:tcW w:w="840" w:type="dxa"/>
            <w:vAlign w:val="center"/>
            <w:hideMark/>
          </w:tcPr>
          <w:p w14:paraId="4DC754B8" w14:textId="77777777"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X</w:t>
            </w:r>
          </w:p>
        </w:tc>
        <w:tc>
          <w:tcPr>
            <w:tcW w:w="839" w:type="dxa"/>
            <w:vAlign w:val="center"/>
            <w:hideMark/>
          </w:tcPr>
          <w:p w14:paraId="7309ECEF" w14:textId="4ABDB012"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X</w:t>
            </w:r>
          </w:p>
        </w:tc>
        <w:tc>
          <w:tcPr>
            <w:tcW w:w="840" w:type="dxa"/>
            <w:vAlign w:val="center"/>
            <w:hideMark/>
          </w:tcPr>
          <w:p w14:paraId="5ED381B6" w14:textId="6A188F1C"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X</w:t>
            </w:r>
          </w:p>
        </w:tc>
        <w:tc>
          <w:tcPr>
            <w:tcW w:w="839" w:type="dxa"/>
            <w:vAlign w:val="center"/>
            <w:hideMark/>
          </w:tcPr>
          <w:p w14:paraId="73240ABD" w14:textId="77777777" w:rsidR="00B36B9E" w:rsidRPr="006F7B47" w:rsidRDefault="00B36B9E" w:rsidP="00A60392">
            <w:pPr>
              <w:jc w:val="center"/>
              <w:rPr>
                <w:sz w:val="18"/>
                <w:szCs w:val="18"/>
                <w:lang w:val="en-US" w:eastAsia="en-MY"/>
              </w:rPr>
            </w:pPr>
          </w:p>
        </w:tc>
        <w:tc>
          <w:tcPr>
            <w:tcW w:w="839" w:type="dxa"/>
            <w:vAlign w:val="center"/>
            <w:hideMark/>
          </w:tcPr>
          <w:p w14:paraId="48BCFCE1" w14:textId="4B370694"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X</w:t>
            </w:r>
          </w:p>
        </w:tc>
        <w:tc>
          <w:tcPr>
            <w:tcW w:w="840" w:type="dxa"/>
            <w:vAlign w:val="center"/>
            <w:hideMark/>
          </w:tcPr>
          <w:p w14:paraId="153E2646" w14:textId="19043AB4"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X</w:t>
            </w:r>
          </w:p>
        </w:tc>
        <w:tc>
          <w:tcPr>
            <w:tcW w:w="1016" w:type="dxa"/>
            <w:vAlign w:val="center"/>
            <w:hideMark/>
          </w:tcPr>
          <w:p w14:paraId="0C4EF970" w14:textId="524CC42F" w:rsidR="00B36B9E" w:rsidRPr="006F7B47" w:rsidRDefault="00B36B9E" w:rsidP="00A60392">
            <w:pPr>
              <w:jc w:val="center"/>
              <w:rPr>
                <w:sz w:val="18"/>
                <w:szCs w:val="18"/>
                <w:lang w:val="en-US" w:eastAsia="en-MY"/>
              </w:rPr>
            </w:pPr>
            <w:r w:rsidRPr="006F7B47">
              <w:rPr>
                <w:color w:val="000000" w:themeColor="dark1"/>
                <w:kern w:val="24"/>
                <w:sz w:val="18"/>
                <w:szCs w:val="18"/>
                <w:lang w:val="en-US" w:eastAsia="en-MY"/>
              </w:rPr>
              <w:t>X</w:t>
            </w:r>
          </w:p>
        </w:tc>
        <w:tc>
          <w:tcPr>
            <w:tcW w:w="662" w:type="dxa"/>
            <w:vAlign w:val="center"/>
            <w:hideMark/>
          </w:tcPr>
          <w:p w14:paraId="4CC40565" w14:textId="77777777" w:rsidR="00B36B9E" w:rsidRPr="006F7B47" w:rsidRDefault="00B36B9E" w:rsidP="00A60392">
            <w:pPr>
              <w:jc w:val="center"/>
              <w:rPr>
                <w:sz w:val="18"/>
                <w:szCs w:val="18"/>
                <w:lang w:val="en-US" w:eastAsia="en-MY"/>
              </w:rPr>
            </w:pPr>
          </w:p>
        </w:tc>
      </w:tr>
    </w:tbl>
    <w:p w14:paraId="2284582B" w14:textId="77777777" w:rsidR="00B36B9E" w:rsidRPr="00AF4F47" w:rsidRDefault="00B36B9E" w:rsidP="00455A15">
      <w:pPr>
        <w:tabs>
          <w:tab w:val="left" w:pos="7725"/>
        </w:tabs>
        <w:rPr>
          <w:b/>
        </w:rPr>
      </w:pPr>
    </w:p>
    <w:p w14:paraId="4A373D9E" w14:textId="77777777" w:rsidR="00B36B9E" w:rsidRPr="00AF4F47" w:rsidRDefault="00B36B9E" w:rsidP="000E0E25">
      <w:pPr>
        <w:pStyle w:val="Heading3"/>
        <w:numPr>
          <w:ilvl w:val="2"/>
          <w:numId w:val="8"/>
        </w:numPr>
        <w:spacing w:before="0"/>
        <w:rPr>
          <w:rFonts w:ascii="Times New Roman" w:hAnsi="Times New Roman" w:cs="Times New Roman"/>
          <w:b w:val="0"/>
          <w:color w:val="000000" w:themeColor="text1"/>
          <w:lang w:eastAsia="ko-KR"/>
        </w:rPr>
      </w:pPr>
      <w:bookmarkStart w:id="27" w:name="_Toc227671137"/>
      <w:r w:rsidRPr="00AF4F47">
        <w:rPr>
          <w:rFonts w:ascii="Times New Roman" w:hAnsi="Times New Roman" w:cs="Times New Roman"/>
          <w:color w:val="000000" w:themeColor="text1"/>
          <w:lang w:eastAsia="ko-KR"/>
        </w:rPr>
        <w:t xml:space="preserve">Technical Code for the Specification for Green Data </w:t>
      </w:r>
      <w:proofErr w:type="spellStart"/>
      <w:r w:rsidRPr="00AF4F47">
        <w:rPr>
          <w:rFonts w:ascii="Times New Roman" w:hAnsi="Times New Roman" w:cs="Times New Roman"/>
          <w:color w:val="000000" w:themeColor="text1"/>
          <w:lang w:eastAsia="ko-KR"/>
        </w:rPr>
        <w:t>Centres</w:t>
      </w:r>
      <w:bookmarkEnd w:id="27"/>
      <w:proofErr w:type="spellEnd"/>
    </w:p>
    <w:p w14:paraId="7CF6A9E7" w14:textId="77777777" w:rsidR="00112296" w:rsidRPr="006F7B47" w:rsidRDefault="00112296" w:rsidP="00455A15">
      <w:pPr>
        <w:autoSpaceDE w:val="0"/>
        <w:autoSpaceDN w:val="0"/>
        <w:adjustRightInd w:val="0"/>
        <w:jc w:val="both"/>
        <w:rPr>
          <w:rFonts w:eastAsia="Batang"/>
          <w:color w:val="000000"/>
          <w:highlight w:val="yellow"/>
        </w:rPr>
      </w:pPr>
    </w:p>
    <w:p w14:paraId="7546AA21" w14:textId="0B880A0F" w:rsidR="00094DCE" w:rsidRPr="006F7B47" w:rsidRDefault="002F26BA" w:rsidP="00455A15">
      <w:pPr>
        <w:autoSpaceDE w:val="0"/>
        <w:autoSpaceDN w:val="0"/>
        <w:adjustRightInd w:val="0"/>
        <w:jc w:val="both"/>
        <w:rPr>
          <w:rFonts w:eastAsia="Batang"/>
          <w:color w:val="000000"/>
        </w:rPr>
      </w:pPr>
      <w:r w:rsidRPr="006F7B47">
        <w:rPr>
          <w:rFonts w:eastAsia="Batang"/>
          <w:color w:val="000000"/>
        </w:rPr>
        <w:t xml:space="preserve">Building upon the initial 2015 study, Malaysia has formalized its green data </w:t>
      </w:r>
      <w:proofErr w:type="spellStart"/>
      <w:r w:rsidRPr="006F7B47">
        <w:rPr>
          <w:rFonts w:eastAsia="Batang"/>
          <w:color w:val="000000"/>
        </w:rPr>
        <w:t>centre</w:t>
      </w:r>
      <w:proofErr w:type="spellEnd"/>
      <w:r w:rsidRPr="006F7B47">
        <w:rPr>
          <w:rFonts w:eastAsia="Batang"/>
          <w:color w:val="000000"/>
        </w:rPr>
        <w:t xml:space="preserve"> requirements through the MCMC MTSFB TC G004:2024 – Specification for Green Data </w:t>
      </w:r>
      <w:proofErr w:type="spellStart"/>
      <w:r w:rsidRPr="006F7B47">
        <w:rPr>
          <w:rFonts w:eastAsia="Batang"/>
          <w:color w:val="000000"/>
        </w:rPr>
        <w:t>Centres</w:t>
      </w:r>
      <w:proofErr w:type="spellEnd"/>
      <w:r w:rsidRPr="006F7B47">
        <w:rPr>
          <w:rFonts w:eastAsia="Batang"/>
          <w:color w:val="000000"/>
        </w:rPr>
        <w:t xml:space="preserve"> (First Revision). This technical code, developed by the Malaysian Technical Standards Forum </w:t>
      </w:r>
      <w:proofErr w:type="spellStart"/>
      <w:r w:rsidRPr="006F7B47">
        <w:rPr>
          <w:rFonts w:eastAsia="Batang"/>
          <w:color w:val="000000"/>
        </w:rPr>
        <w:t>Bhd</w:t>
      </w:r>
      <w:proofErr w:type="spellEnd"/>
      <w:r w:rsidRPr="006F7B47">
        <w:rPr>
          <w:rFonts w:eastAsia="Batang"/>
          <w:color w:val="000000"/>
        </w:rPr>
        <w:t xml:space="preserve"> (MTSFB), provides the current minimum requirements for green data </w:t>
      </w:r>
      <w:proofErr w:type="spellStart"/>
      <w:r w:rsidRPr="006F7B47">
        <w:rPr>
          <w:rFonts w:eastAsia="Batang"/>
          <w:color w:val="000000"/>
        </w:rPr>
        <w:t>centres</w:t>
      </w:r>
      <w:proofErr w:type="spellEnd"/>
      <w:r w:rsidRPr="006F7B47">
        <w:rPr>
          <w:rFonts w:eastAsia="Batang"/>
          <w:color w:val="000000"/>
        </w:rPr>
        <w:t xml:space="preserve"> to establish systems and processes that improve energy efficiency while reducing the industry's environmental impact.</w:t>
      </w:r>
    </w:p>
    <w:p w14:paraId="195A7128" w14:textId="77777777" w:rsidR="002F26BA" w:rsidRPr="006F7B47" w:rsidRDefault="002F26BA" w:rsidP="00455A15">
      <w:pPr>
        <w:autoSpaceDE w:val="0"/>
        <w:autoSpaceDN w:val="0"/>
        <w:adjustRightInd w:val="0"/>
        <w:jc w:val="both"/>
        <w:rPr>
          <w:rFonts w:eastAsia="Batang"/>
          <w:color w:val="000000"/>
        </w:rPr>
      </w:pPr>
    </w:p>
    <w:p w14:paraId="1352F580" w14:textId="5940B27D" w:rsidR="009C4400" w:rsidRPr="006F7B47" w:rsidRDefault="009C4400" w:rsidP="00455A15">
      <w:pPr>
        <w:autoSpaceDE w:val="0"/>
        <w:autoSpaceDN w:val="0"/>
        <w:adjustRightInd w:val="0"/>
        <w:jc w:val="both"/>
        <w:rPr>
          <w:rFonts w:eastAsia="Batang"/>
          <w:color w:val="000000"/>
        </w:rPr>
      </w:pPr>
      <w:r w:rsidRPr="006F7B47">
        <w:rPr>
          <w:rFonts w:eastAsia="Batang"/>
          <w:color w:val="000000"/>
        </w:rPr>
        <w:t xml:space="preserve">To further the efforts of </w:t>
      </w:r>
      <w:proofErr w:type="gramStart"/>
      <w:r w:rsidRPr="006F7B47">
        <w:rPr>
          <w:rFonts w:eastAsia="Batang"/>
          <w:color w:val="000000"/>
        </w:rPr>
        <w:t>greening</w:t>
      </w:r>
      <w:proofErr w:type="gramEnd"/>
      <w:r w:rsidRPr="006F7B47">
        <w:rPr>
          <w:rFonts w:eastAsia="Batang"/>
          <w:color w:val="000000"/>
        </w:rPr>
        <w:t xml:space="preserve"> the ICT and telecommunications sector, the following key updates are prioritized:</w:t>
      </w:r>
    </w:p>
    <w:p w14:paraId="4EF6BCFA" w14:textId="47F7CCE8" w:rsidR="009C4400" w:rsidRPr="006F7B47" w:rsidRDefault="009C4400" w:rsidP="009C4400">
      <w:pPr>
        <w:pStyle w:val="ListParagraph"/>
        <w:numPr>
          <w:ilvl w:val="0"/>
          <w:numId w:val="26"/>
        </w:numPr>
        <w:autoSpaceDE w:val="0"/>
        <w:autoSpaceDN w:val="0"/>
        <w:adjustRightInd w:val="0"/>
        <w:ind w:leftChars="0"/>
        <w:jc w:val="both"/>
        <w:rPr>
          <w:rFonts w:eastAsia="Batang" w:cs="Times New Roman"/>
          <w:color w:val="000000"/>
          <w:lang w:eastAsia="en-US"/>
        </w:rPr>
      </w:pPr>
      <w:r w:rsidRPr="006F7B47">
        <w:rPr>
          <w:rFonts w:eastAsia="Batang" w:cs="Times New Roman"/>
          <w:b/>
          <w:bCs/>
          <w:color w:val="000000"/>
          <w:lang w:eastAsia="en-US"/>
        </w:rPr>
        <w:t>Refined Efficiency Benchmarks:</w:t>
      </w:r>
      <w:r w:rsidRPr="006F7B47">
        <w:rPr>
          <w:rFonts w:eastAsia="Batang" w:cs="Times New Roman"/>
          <w:color w:val="000000"/>
          <w:lang w:eastAsia="en-US"/>
        </w:rPr>
        <w:t xml:space="preserve"> The specification recommends a design Power Usage Effectiveness (PUE) of ≤1.5 for new tropical data </w:t>
      </w:r>
      <w:proofErr w:type="spellStart"/>
      <w:r w:rsidRPr="006F7B47">
        <w:rPr>
          <w:rFonts w:eastAsia="Batang" w:cs="Times New Roman"/>
          <w:color w:val="000000"/>
          <w:lang w:eastAsia="en-US"/>
        </w:rPr>
        <w:t>centres</w:t>
      </w:r>
      <w:proofErr w:type="spellEnd"/>
      <w:r w:rsidRPr="006F7B47">
        <w:rPr>
          <w:rFonts w:eastAsia="Batang" w:cs="Times New Roman"/>
          <w:color w:val="000000"/>
          <w:lang w:eastAsia="en-US"/>
        </w:rPr>
        <w:t xml:space="preserve">—a significant advancement from the 2.0 baseline recorded in 2015. It also incorporates Water Usage Effectiveness (WUE) to ensure that the </w:t>
      </w:r>
      <w:proofErr w:type="gramStart"/>
      <w:r w:rsidRPr="006F7B47">
        <w:rPr>
          <w:rFonts w:eastAsia="Batang" w:cs="Times New Roman"/>
          <w:color w:val="000000"/>
          <w:lang w:eastAsia="en-US"/>
        </w:rPr>
        <w:t>high water</w:t>
      </w:r>
      <w:proofErr w:type="gramEnd"/>
      <w:r w:rsidRPr="006F7B47">
        <w:rPr>
          <w:rFonts w:eastAsia="Batang" w:cs="Times New Roman"/>
          <w:color w:val="000000"/>
          <w:lang w:eastAsia="en-US"/>
        </w:rPr>
        <w:t xml:space="preserve"> demand of cooling systems in equatorial climates is properly monitored and managed.</w:t>
      </w:r>
    </w:p>
    <w:p w14:paraId="06B669DF" w14:textId="4C4B2A1F" w:rsidR="00AB438D" w:rsidRPr="006F7B47" w:rsidRDefault="00AB438D" w:rsidP="009C4400">
      <w:pPr>
        <w:pStyle w:val="ListParagraph"/>
        <w:numPr>
          <w:ilvl w:val="0"/>
          <w:numId w:val="26"/>
        </w:numPr>
        <w:autoSpaceDE w:val="0"/>
        <w:autoSpaceDN w:val="0"/>
        <w:adjustRightInd w:val="0"/>
        <w:ind w:leftChars="0"/>
        <w:jc w:val="both"/>
        <w:rPr>
          <w:rFonts w:eastAsia="Batang" w:cs="Times New Roman"/>
          <w:color w:val="000000"/>
          <w:lang w:eastAsia="en-US"/>
        </w:rPr>
      </w:pPr>
      <w:r w:rsidRPr="006F7B47">
        <w:rPr>
          <w:rFonts w:eastAsia="Batang" w:cs="Times New Roman"/>
          <w:b/>
          <w:bCs/>
          <w:color w:val="000000"/>
          <w:lang w:eastAsia="en-US"/>
        </w:rPr>
        <w:t>High-Density Tropical Cooling:</w:t>
      </w:r>
      <w:r w:rsidRPr="006F7B47">
        <w:rPr>
          <w:rFonts w:eastAsia="Batang" w:cs="Times New Roman"/>
          <w:color w:val="000000"/>
          <w:lang w:eastAsia="en-US"/>
        </w:rPr>
        <w:t xml:space="preserve"> The code provides guidance on transitioning to advanced thermal management solutions, such as Liquid Cooling (Immersion or Direct-to-Chip) and Precision Air Conditioning (PAC). These technologies are highlighted as critical for supporting 5G and AI infrastructure while overcoming the efficiency limitations of traditional air cooling in high-humidity environments.</w:t>
      </w:r>
    </w:p>
    <w:p w14:paraId="1EA602D0" w14:textId="424F23A7" w:rsidR="00AB438D" w:rsidRPr="006F7B47" w:rsidRDefault="00AB438D" w:rsidP="009C4400">
      <w:pPr>
        <w:pStyle w:val="ListParagraph"/>
        <w:numPr>
          <w:ilvl w:val="0"/>
          <w:numId w:val="26"/>
        </w:numPr>
        <w:autoSpaceDE w:val="0"/>
        <w:autoSpaceDN w:val="0"/>
        <w:adjustRightInd w:val="0"/>
        <w:ind w:leftChars="0"/>
        <w:jc w:val="both"/>
        <w:rPr>
          <w:rFonts w:eastAsia="Batang" w:cs="Times New Roman"/>
          <w:color w:val="000000"/>
          <w:lang w:eastAsia="en-US"/>
        </w:rPr>
      </w:pPr>
      <w:r w:rsidRPr="006F7B47">
        <w:rPr>
          <w:rFonts w:eastAsia="Batang" w:cs="Times New Roman"/>
          <w:b/>
          <w:bCs/>
          <w:color w:val="000000"/>
          <w:lang w:eastAsia="en-US"/>
        </w:rPr>
        <w:t>Decarbonization and Resource Strategy:</w:t>
      </w:r>
      <w:r w:rsidRPr="006F7B47">
        <w:rPr>
          <w:rFonts w:eastAsia="Batang" w:cs="Times New Roman"/>
          <w:color w:val="000000"/>
          <w:lang w:eastAsia="en-US"/>
        </w:rPr>
        <w:t xml:space="preserve"> The revision encourages the integration of Renewable Energy (RE), including on-site Solar PV and Building-Integrated Photovoltaics (BIPV). It also emphasizes the use of Carbon Usage Effectiveness (CUE) to track and minimize the carbon footprint of the data </w:t>
      </w:r>
      <w:proofErr w:type="spellStart"/>
      <w:r w:rsidRPr="006F7B47">
        <w:rPr>
          <w:rFonts w:eastAsia="Batang" w:cs="Times New Roman"/>
          <w:color w:val="000000"/>
          <w:lang w:eastAsia="en-US"/>
        </w:rPr>
        <w:t>centre</w:t>
      </w:r>
      <w:proofErr w:type="spellEnd"/>
      <w:r w:rsidRPr="006F7B47">
        <w:rPr>
          <w:rFonts w:eastAsia="Batang" w:cs="Times New Roman"/>
          <w:color w:val="000000"/>
          <w:lang w:eastAsia="en-US"/>
        </w:rPr>
        <w:t xml:space="preserve"> power chain, supporting long-term national sustainability goals.</w:t>
      </w:r>
    </w:p>
    <w:p w14:paraId="69216E49" w14:textId="77777777" w:rsidR="00B36B9E" w:rsidRPr="006F7B47" w:rsidRDefault="00B36B9E" w:rsidP="00455A15">
      <w:pPr>
        <w:autoSpaceDE w:val="0"/>
        <w:autoSpaceDN w:val="0"/>
        <w:adjustRightInd w:val="0"/>
        <w:rPr>
          <w:rFonts w:eastAsia="Batang"/>
          <w:color w:val="000000"/>
        </w:rPr>
      </w:pPr>
    </w:p>
    <w:p w14:paraId="6DF1F9A2" w14:textId="2A74372A" w:rsidR="002D15CE" w:rsidRPr="00AF4F47" w:rsidRDefault="00D45190" w:rsidP="00D45190">
      <w:pPr>
        <w:pStyle w:val="Heading3"/>
        <w:numPr>
          <w:ilvl w:val="2"/>
          <w:numId w:val="8"/>
        </w:numPr>
        <w:spacing w:before="0"/>
        <w:rPr>
          <w:rFonts w:ascii="Times New Roman" w:hAnsi="Times New Roman" w:cs="Times New Roman"/>
          <w:color w:val="000000" w:themeColor="text1"/>
          <w:lang w:eastAsia="ko-KR"/>
        </w:rPr>
      </w:pPr>
      <w:bookmarkStart w:id="28" w:name="_Toc227671138"/>
      <w:r w:rsidRPr="00AF4F47">
        <w:rPr>
          <w:rFonts w:ascii="Times New Roman" w:hAnsi="Times New Roman" w:cs="Times New Roman"/>
          <w:color w:val="000000" w:themeColor="text1"/>
          <w:lang w:eastAsia="ko-KR"/>
        </w:rPr>
        <w:t>Malaysia</w:t>
      </w:r>
      <w:bookmarkEnd w:id="28"/>
    </w:p>
    <w:p w14:paraId="50AA8882" w14:textId="77777777" w:rsidR="00A60392" w:rsidRPr="00AF4F47" w:rsidRDefault="00A60392" w:rsidP="00A60392">
      <w:pPr>
        <w:rPr>
          <w:highlight w:val="yellow"/>
          <w:lang w:eastAsia="ko-KR"/>
        </w:rPr>
      </w:pPr>
    </w:p>
    <w:p w14:paraId="76404C47" w14:textId="5BE4F459" w:rsidR="00A60392" w:rsidRPr="00AF4F47" w:rsidRDefault="0028794F" w:rsidP="00455A15">
      <w:pPr>
        <w:autoSpaceDE w:val="0"/>
        <w:autoSpaceDN w:val="0"/>
        <w:adjustRightInd w:val="0"/>
        <w:rPr>
          <w:rFonts w:eastAsia="Batang"/>
          <w:color w:val="000000"/>
          <w:highlight w:val="yellow"/>
        </w:rPr>
      </w:pPr>
      <w:r w:rsidRPr="00AF4F47">
        <w:rPr>
          <w:rFonts w:eastAsia="Batang"/>
          <w:color w:val="000000"/>
        </w:rPr>
        <w:t>Malaysia manages a diverse infrastructure portfolio, including Hyperscale, Colocation, and Enterprise facilities, with a focus on regional sustainability benchmarks:</w:t>
      </w:r>
    </w:p>
    <w:p w14:paraId="12145F7C" w14:textId="2BD8B4B7" w:rsidR="006C622B" w:rsidRPr="00AF4F47" w:rsidRDefault="006C622B" w:rsidP="006C622B">
      <w:pPr>
        <w:pStyle w:val="ListParagraph"/>
        <w:numPr>
          <w:ilvl w:val="0"/>
          <w:numId w:val="26"/>
        </w:numPr>
        <w:autoSpaceDE w:val="0"/>
        <w:autoSpaceDN w:val="0"/>
        <w:adjustRightInd w:val="0"/>
        <w:ind w:leftChars="0"/>
        <w:jc w:val="both"/>
        <w:rPr>
          <w:rFonts w:eastAsia="Batang" w:cs="Times New Roman"/>
          <w:b/>
          <w:bCs/>
          <w:color w:val="000000"/>
          <w:lang w:eastAsia="en-US"/>
        </w:rPr>
      </w:pPr>
      <w:r w:rsidRPr="00AF4F47">
        <w:rPr>
          <w:rFonts w:eastAsia="Batang" w:cs="Times New Roman"/>
          <w:b/>
          <w:bCs/>
          <w:color w:val="000000"/>
          <w:lang w:eastAsia="en-US"/>
        </w:rPr>
        <w:lastRenderedPageBreak/>
        <w:t>Climate &amp; Disaster Resilience:</w:t>
      </w:r>
      <w:r w:rsidR="00F90961" w:rsidRPr="00AF4F47">
        <w:rPr>
          <w:rFonts w:eastAsia="Batang" w:cs="Times New Roman"/>
          <w:b/>
          <w:bCs/>
          <w:color w:val="000000"/>
          <w:lang w:eastAsia="en-US"/>
        </w:rPr>
        <w:t xml:space="preserve"> </w:t>
      </w:r>
      <w:r w:rsidR="00F90961" w:rsidRPr="00AF4F47">
        <w:rPr>
          <w:rFonts w:eastAsia="Batang" w:cs="Times New Roman"/>
          <w:color w:val="000000"/>
          <w:lang w:eastAsia="en-US"/>
        </w:rPr>
        <w:t xml:space="preserve">The primary focus is Tropical Climate Adaptation, with facilities engineered to withstand high humidity and extreme temperatures. These atmospheric conditions are identified as the main challenges preventing the use of traditional </w:t>
      </w:r>
      <w:proofErr w:type="gramStart"/>
      <w:r w:rsidR="00F90961" w:rsidRPr="00AF4F47">
        <w:rPr>
          <w:rFonts w:eastAsia="Batang" w:cs="Times New Roman"/>
          <w:color w:val="000000"/>
          <w:lang w:eastAsia="en-US"/>
        </w:rPr>
        <w:t>free-cooling</w:t>
      </w:r>
      <w:proofErr w:type="gramEnd"/>
    </w:p>
    <w:p w14:paraId="3A3B03BA" w14:textId="0721CA5D" w:rsidR="006C622B" w:rsidRPr="00AF4F47" w:rsidRDefault="006C622B" w:rsidP="006C622B">
      <w:pPr>
        <w:pStyle w:val="ListParagraph"/>
        <w:numPr>
          <w:ilvl w:val="0"/>
          <w:numId w:val="26"/>
        </w:numPr>
        <w:autoSpaceDE w:val="0"/>
        <w:autoSpaceDN w:val="0"/>
        <w:adjustRightInd w:val="0"/>
        <w:ind w:leftChars="0"/>
        <w:jc w:val="both"/>
        <w:rPr>
          <w:rFonts w:eastAsia="Batang" w:cs="Times New Roman"/>
          <w:b/>
          <w:bCs/>
          <w:color w:val="000000"/>
          <w:lang w:eastAsia="en-US"/>
        </w:rPr>
      </w:pPr>
      <w:r w:rsidRPr="00AF4F47">
        <w:rPr>
          <w:rFonts w:eastAsia="Batang" w:cs="Times New Roman"/>
          <w:b/>
          <w:bCs/>
          <w:color w:val="000000"/>
          <w:lang w:eastAsia="en-US"/>
        </w:rPr>
        <w:t xml:space="preserve">Technological Mitigation: </w:t>
      </w:r>
      <w:r w:rsidRPr="00AF4F47">
        <w:rPr>
          <w:rFonts w:eastAsia="Batang" w:cs="Times New Roman"/>
          <w:color w:val="000000"/>
          <w:lang w:eastAsia="en-US"/>
        </w:rPr>
        <w:t>Current efforts prioritize the deployment of Liquid Cooling and Air/Water-cooled precision A/C. The sector is also shifting toward Modular architectures (IMDC/OMDC) and the adoption of Lithium-ion batteries and AI/Automation to optimize energy use.</w:t>
      </w:r>
    </w:p>
    <w:p w14:paraId="0B4059F1" w14:textId="270895E8" w:rsidR="006C622B" w:rsidRPr="00AF4F47" w:rsidRDefault="006C622B" w:rsidP="006C622B">
      <w:pPr>
        <w:pStyle w:val="ListParagraph"/>
        <w:numPr>
          <w:ilvl w:val="0"/>
          <w:numId w:val="26"/>
        </w:numPr>
        <w:autoSpaceDE w:val="0"/>
        <w:autoSpaceDN w:val="0"/>
        <w:adjustRightInd w:val="0"/>
        <w:ind w:leftChars="0"/>
        <w:jc w:val="both"/>
        <w:rPr>
          <w:rFonts w:eastAsia="Batang" w:cs="Times New Roman"/>
          <w:b/>
          <w:bCs/>
          <w:color w:val="000000"/>
          <w:lang w:eastAsia="en-US"/>
        </w:rPr>
      </w:pPr>
      <w:r w:rsidRPr="00AF4F47">
        <w:rPr>
          <w:rFonts w:eastAsia="Batang" w:cs="Times New Roman"/>
          <w:b/>
          <w:bCs/>
          <w:color w:val="000000"/>
          <w:lang w:eastAsia="en-US"/>
        </w:rPr>
        <w:t>Structural Adaptations</w:t>
      </w:r>
      <w:r w:rsidRPr="00AF4F47">
        <w:rPr>
          <w:rFonts w:eastAsia="Batang" w:cs="Times New Roman"/>
          <w:color w:val="000000"/>
          <w:lang w:eastAsia="en-US"/>
        </w:rPr>
        <w:t xml:space="preserve">: To maintain operational continuity, new developments are incorporating </w:t>
      </w:r>
      <w:r w:rsidR="00624BF0" w:rsidRPr="00AF4F47">
        <w:rPr>
          <w:rFonts w:eastAsia="Batang" w:cs="Times New Roman"/>
          <w:color w:val="000000"/>
          <w:lang w:eastAsia="en-US"/>
        </w:rPr>
        <w:t>e</w:t>
      </w:r>
      <w:r w:rsidRPr="00AF4F47">
        <w:rPr>
          <w:rFonts w:eastAsia="Batang" w:cs="Times New Roman"/>
          <w:color w:val="000000"/>
          <w:lang w:eastAsia="en-US"/>
        </w:rPr>
        <w:t xml:space="preserve">levated and </w:t>
      </w:r>
      <w:r w:rsidR="00624BF0" w:rsidRPr="00AF4F47">
        <w:rPr>
          <w:rFonts w:eastAsia="Batang" w:cs="Times New Roman"/>
          <w:color w:val="000000"/>
          <w:lang w:eastAsia="en-US"/>
        </w:rPr>
        <w:t>f</w:t>
      </w:r>
      <w:r w:rsidRPr="00AF4F47">
        <w:rPr>
          <w:rFonts w:eastAsia="Batang" w:cs="Times New Roman"/>
          <w:color w:val="000000"/>
          <w:lang w:eastAsia="en-US"/>
        </w:rPr>
        <w:t>lood-resistant designs to mitigate monsoon-related risks.</w:t>
      </w:r>
    </w:p>
    <w:p w14:paraId="77B1BBBB" w14:textId="0F6BA3ED" w:rsidR="006C622B" w:rsidRPr="00AF4F47" w:rsidRDefault="006C622B" w:rsidP="006C622B">
      <w:pPr>
        <w:pStyle w:val="ListParagraph"/>
        <w:numPr>
          <w:ilvl w:val="0"/>
          <w:numId w:val="26"/>
        </w:numPr>
        <w:autoSpaceDE w:val="0"/>
        <w:autoSpaceDN w:val="0"/>
        <w:adjustRightInd w:val="0"/>
        <w:ind w:leftChars="0"/>
        <w:jc w:val="both"/>
        <w:rPr>
          <w:rFonts w:eastAsia="Batang" w:cs="Times New Roman"/>
          <w:b/>
          <w:bCs/>
          <w:color w:val="000000"/>
          <w:lang w:eastAsia="en-US"/>
        </w:rPr>
      </w:pPr>
      <w:r w:rsidRPr="00AF4F47">
        <w:rPr>
          <w:rFonts w:eastAsia="Batang" w:cs="Times New Roman"/>
          <w:b/>
          <w:bCs/>
          <w:color w:val="000000"/>
          <w:lang w:eastAsia="en-US"/>
        </w:rPr>
        <w:t xml:space="preserve">Renewable Energy Integration: </w:t>
      </w:r>
      <w:r w:rsidR="00E64815" w:rsidRPr="00AF4F47">
        <w:rPr>
          <w:rFonts w:eastAsia="Batang" w:cs="Times New Roman"/>
          <w:color w:val="000000"/>
          <w:lang w:eastAsia="en-US"/>
        </w:rPr>
        <w:t>Greening of the power chain is driven by the integration of Solar PV and Hydro Electricity, with major operators actively pursuing Power Purchase Agreements (PPAs).</w:t>
      </w:r>
    </w:p>
    <w:p w14:paraId="2F153FF9" w14:textId="2F7C68E1" w:rsidR="006C622B" w:rsidRPr="00AF4F47" w:rsidRDefault="006C622B" w:rsidP="006C622B">
      <w:pPr>
        <w:pStyle w:val="ListParagraph"/>
        <w:numPr>
          <w:ilvl w:val="0"/>
          <w:numId w:val="26"/>
        </w:numPr>
        <w:autoSpaceDE w:val="0"/>
        <w:autoSpaceDN w:val="0"/>
        <w:adjustRightInd w:val="0"/>
        <w:ind w:leftChars="0"/>
        <w:jc w:val="both"/>
        <w:rPr>
          <w:rFonts w:eastAsia="Batang" w:cs="Times New Roman"/>
          <w:b/>
          <w:bCs/>
          <w:color w:val="000000"/>
          <w:lang w:eastAsia="en-US"/>
        </w:rPr>
      </w:pPr>
      <w:r w:rsidRPr="00AF4F47">
        <w:rPr>
          <w:rFonts w:eastAsia="Batang" w:cs="Times New Roman"/>
          <w:b/>
          <w:bCs/>
          <w:color w:val="000000"/>
          <w:lang w:eastAsia="en-US"/>
        </w:rPr>
        <w:t xml:space="preserve">Operational Challenges: </w:t>
      </w:r>
      <w:r w:rsidR="002421E2" w:rsidRPr="00AF4F47">
        <w:rPr>
          <w:rFonts w:eastAsia="Batang" w:cs="Times New Roman"/>
          <w:color w:val="000000"/>
          <w:lang w:eastAsia="en-US"/>
        </w:rPr>
        <w:t xml:space="preserve">The sector continues to navigate water supply scarcity and the </w:t>
      </w:r>
      <w:proofErr w:type="gramStart"/>
      <w:r w:rsidR="002421E2" w:rsidRPr="00AF4F47">
        <w:rPr>
          <w:rFonts w:eastAsia="Batang" w:cs="Times New Roman"/>
          <w:color w:val="000000"/>
          <w:lang w:eastAsia="en-US"/>
        </w:rPr>
        <w:t>high power</w:t>
      </w:r>
      <w:proofErr w:type="gramEnd"/>
      <w:r w:rsidR="002421E2" w:rsidRPr="00AF4F47">
        <w:rPr>
          <w:rFonts w:eastAsia="Batang" w:cs="Times New Roman"/>
          <w:color w:val="000000"/>
          <w:lang w:eastAsia="en-US"/>
        </w:rPr>
        <w:t xml:space="preserve"> consumption required for humidity control in a heat-intensive environment where "zero free-cooling" is the baseline.</w:t>
      </w:r>
    </w:p>
    <w:p w14:paraId="52F2E771" w14:textId="77777777" w:rsidR="00AD28B2" w:rsidRPr="00AF4F47" w:rsidRDefault="00AD28B2" w:rsidP="00455A15">
      <w:pPr>
        <w:autoSpaceDE w:val="0"/>
        <w:autoSpaceDN w:val="0"/>
        <w:adjustRightInd w:val="0"/>
        <w:rPr>
          <w:rFonts w:eastAsia="Batang"/>
          <w:color w:val="000000"/>
        </w:rPr>
      </w:pPr>
    </w:p>
    <w:p w14:paraId="265C2CEB" w14:textId="05F63D84" w:rsidR="00D45190" w:rsidRPr="00AF4F47" w:rsidRDefault="009D7B29" w:rsidP="009D7B29">
      <w:pPr>
        <w:pStyle w:val="Heading2"/>
        <w:numPr>
          <w:ilvl w:val="1"/>
          <w:numId w:val="8"/>
        </w:numPr>
        <w:spacing w:before="0"/>
        <w:rPr>
          <w:rFonts w:ascii="Times New Roman" w:hAnsi="Times New Roman" w:cs="Times New Roman"/>
          <w:color w:val="auto"/>
          <w:sz w:val="24"/>
          <w:szCs w:val="24"/>
        </w:rPr>
      </w:pPr>
      <w:bookmarkStart w:id="29" w:name="_Toc227671139"/>
      <w:r w:rsidRPr="00AF4F47">
        <w:rPr>
          <w:rFonts w:ascii="Times New Roman" w:hAnsi="Times New Roman" w:cs="Times New Roman"/>
          <w:color w:val="auto"/>
          <w:sz w:val="24"/>
          <w:szCs w:val="24"/>
        </w:rPr>
        <w:t>Bhutan</w:t>
      </w:r>
      <w:bookmarkEnd w:id="29"/>
    </w:p>
    <w:p w14:paraId="5A394557" w14:textId="77777777" w:rsidR="00112296" w:rsidRPr="00AF4F47" w:rsidRDefault="00112296" w:rsidP="00455A15">
      <w:pPr>
        <w:autoSpaceDE w:val="0"/>
        <w:autoSpaceDN w:val="0"/>
        <w:adjustRightInd w:val="0"/>
        <w:rPr>
          <w:rFonts w:eastAsia="Batang"/>
          <w:color w:val="000000"/>
        </w:rPr>
      </w:pPr>
    </w:p>
    <w:p w14:paraId="5A36DE2D" w14:textId="1DE0F590" w:rsidR="009D7B29" w:rsidRPr="00AF4F47" w:rsidRDefault="00A26131" w:rsidP="00455A15">
      <w:pPr>
        <w:autoSpaceDE w:val="0"/>
        <w:autoSpaceDN w:val="0"/>
        <w:adjustRightInd w:val="0"/>
        <w:rPr>
          <w:rFonts w:eastAsia="Batang"/>
          <w:color w:val="000000"/>
        </w:rPr>
      </w:pPr>
      <w:r w:rsidRPr="00AF4F47">
        <w:rPr>
          <w:rFonts w:eastAsia="Batang"/>
          <w:color w:val="000000"/>
        </w:rPr>
        <w:t>Bhutan’s response highlights a unique mountain-climate strategy for green ICT infrastructure:</w:t>
      </w:r>
    </w:p>
    <w:p w14:paraId="0A3C00A9" w14:textId="59F71BCC" w:rsidR="00A26131" w:rsidRPr="00AF4F47" w:rsidRDefault="00A26131" w:rsidP="00A26131">
      <w:pPr>
        <w:pStyle w:val="ListParagraph"/>
        <w:numPr>
          <w:ilvl w:val="0"/>
          <w:numId w:val="26"/>
        </w:numPr>
        <w:autoSpaceDE w:val="0"/>
        <w:autoSpaceDN w:val="0"/>
        <w:adjustRightInd w:val="0"/>
        <w:ind w:leftChars="0"/>
        <w:jc w:val="both"/>
        <w:rPr>
          <w:rFonts w:eastAsia="Batang" w:cs="Times New Roman"/>
          <w:b/>
          <w:bCs/>
          <w:color w:val="000000"/>
          <w:lang w:eastAsia="en-US"/>
        </w:rPr>
      </w:pPr>
      <w:r w:rsidRPr="00AF4F47">
        <w:rPr>
          <w:rFonts w:eastAsia="Batang" w:cs="Times New Roman"/>
          <w:b/>
          <w:bCs/>
          <w:color w:val="000000"/>
          <w:lang w:eastAsia="en-US"/>
        </w:rPr>
        <w:t xml:space="preserve">Mountain-Climate Cooling: </w:t>
      </w:r>
      <w:r w:rsidRPr="00AF4F47">
        <w:rPr>
          <w:rFonts w:eastAsia="Batang" w:cs="Times New Roman"/>
          <w:color w:val="000000"/>
          <w:lang w:eastAsia="en-US"/>
        </w:rPr>
        <w:t>Leveraging its high-altitude geography, Bhutan utilizes natural air cooling and virtualization to minimize its carbon footprint.</w:t>
      </w:r>
    </w:p>
    <w:p w14:paraId="70971AD9" w14:textId="2747F5A3" w:rsidR="00A26131" w:rsidRPr="00AF4F47" w:rsidRDefault="00A26131" w:rsidP="00A26131">
      <w:pPr>
        <w:pStyle w:val="ListParagraph"/>
        <w:numPr>
          <w:ilvl w:val="0"/>
          <w:numId w:val="26"/>
        </w:numPr>
        <w:autoSpaceDE w:val="0"/>
        <w:autoSpaceDN w:val="0"/>
        <w:adjustRightInd w:val="0"/>
        <w:ind w:leftChars="0"/>
        <w:jc w:val="both"/>
        <w:rPr>
          <w:rFonts w:eastAsia="Batang" w:cs="Times New Roman"/>
          <w:b/>
          <w:bCs/>
          <w:color w:val="000000"/>
          <w:lang w:eastAsia="en-US"/>
        </w:rPr>
      </w:pPr>
      <w:r w:rsidRPr="00AF4F47">
        <w:rPr>
          <w:rFonts w:eastAsia="Batang" w:cs="Times New Roman"/>
          <w:b/>
          <w:bCs/>
          <w:color w:val="000000"/>
          <w:lang w:eastAsia="en-US"/>
        </w:rPr>
        <w:t xml:space="preserve">Renewable Power: </w:t>
      </w:r>
      <w:r w:rsidRPr="00AF4F47">
        <w:rPr>
          <w:rFonts w:eastAsia="Batang" w:cs="Times New Roman"/>
          <w:color w:val="000000"/>
          <w:lang w:eastAsia="en-US"/>
        </w:rPr>
        <w:t xml:space="preserve">The entire data </w:t>
      </w:r>
      <w:proofErr w:type="spellStart"/>
      <w:r w:rsidRPr="00AF4F47">
        <w:rPr>
          <w:rFonts w:eastAsia="Batang" w:cs="Times New Roman"/>
          <w:color w:val="000000"/>
          <w:lang w:eastAsia="en-US"/>
        </w:rPr>
        <w:t>centre</w:t>
      </w:r>
      <w:proofErr w:type="spellEnd"/>
      <w:r w:rsidRPr="00AF4F47">
        <w:rPr>
          <w:rFonts w:eastAsia="Batang" w:cs="Times New Roman"/>
          <w:color w:val="000000"/>
          <w:lang w:eastAsia="en-US"/>
        </w:rPr>
        <w:t xml:space="preserve"> sector is 100% powered by hydro and solar energy, reporting no major adoption challenges regarding green energy.</w:t>
      </w:r>
    </w:p>
    <w:p w14:paraId="3FF5F35A" w14:textId="6FEDE0A1" w:rsidR="00A26131" w:rsidRPr="00AF4F47" w:rsidRDefault="00A26131" w:rsidP="00A26131">
      <w:pPr>
        <w:pStyle w:val="ListParagraph"/>
        <w:numPr>
          <w:ilvl w:val="0"/>
          <w:numId w:val="26"/>
        </w:numPr>
        <w:autoSpaceDE w:val="0"/>
        <w:autoSpaceDN w:val="0"/>
        <w:adjustRightInd w:val="0"/>
        <w:ind w:leftChars="0"/>
        <w:jc w:val="both"/>
        <w:rPr>
          <w:rFonts w:eastAsia="Batang" w:cs="Times New Roman"/>
          <w:b/>
          <w:bCs/>
          <w:color w:val="000000"/>
          <w:lang w:eastAsia="en-US"/>
        </w:rPr>
      </w:pPr>
      <w:r w:rsidRPr="00AF4F47">
        <w:rPr>
          <w:rFonts w:eastAsia="Batang" w:cs="Times New Roman"/>
          <w:b/>
          <w:bCs/>
          <w:color w:val="000000"/>
          <w:lang w:eastAsia="en-US"/>
        </w:rPr>
        <w:t xml:space="preserve">Disaster Risks: </w:t>
      </w:r>
      <w:r w:rsidRPr="00AF4F47">
        <w:rPr>
          <w:rFonts w:eastAsia="Batang" w:cs="Times New Roman"/>
          <w:color w:val="000000"/>
          <w:lang w:eastAsia="en-US"/>
        </w:rPr>
        <w:t>Primary risks identified include high rainfall, flooding, landslides, and earthquakes.</w:t>
      </w:r>
    </w:p>
    <w:p w14:paraId="41C5E897" w14:textId="77777777" w:rsidR="00CC7ACD" w:rsidRPr="00AF4F47" w:rsidRDefault="00CC7ACD" w:rsidP="00CC7ACD">
      <w:pPr>
        <w:autoSpaceDE w:val="0"/>
        <w:autoSpaceDN w:val="0"/>
        <w:adjustRightInd w:val="0"/>
        <w:jc w:val="both"/>
        <w:rPr>
          <w:rFonts w:eastAsia="Batang"/>
          <w:b/>
          <w:bCs/>
          <w:color w:val="000000"/>
        </w:rPr>
      </w:pPr>
    </w:p>
    <w:p w14:paraId="03272D30" w14:textId="560F9496" w:rsidR="00CC7ACD" w:rsidRPr="00AF4F47" w:rsidRDefault="00B461C7" w:rsidP="00CC7ACD">
      <w:pPr>
        <w:pStyle w:val="Heading2"/>
        <w:numPr>
          <w:ilvl w:val="1"/>
          <w:numId w:val="8"/>
        </w:numPr>
        <w:spacing w:before="0"/>
        <w:rPr>
          <w:rFonts w:ascii="Times New Roman" w:hAnsi="Times New Roman" w:cs="Times New Roman"/>
          <w:color w:val="auto"/>
          <w:sz w:val="24"/>
          <w:szCs w:val="24"/>
        </w:rPr>
      </w:pPr>
      <w:bookmarkStart w:id="30" w:name="_Toc227671140"/>
      <w:r w:rsidRPr="00AF4F47">
        <w:rPr>
          <w:rFonts w:ascii="Times New Roman" w:hAnsi="Times New Roman" w:cs="Times New Roman"/>
          <w:color w:val="auto"/>
          <w:sz w:val="24"/>
          <w:szCs w:val="24"/>
        </w:rPr>
        <w:t>Sri Lanka</w:t>
      </w:r>
      <w:bookmarkEnd w:id="30"/>
    </w:p>
    <w:p w14:paraId="679ACE81" w14:textId="77777777" w:rsidR="00112296" w:rsidRPr="00AF4F47" w:rsidRDefault="00112296" w:rsidP="00B461C7">
      <w:pPr>
        <w:autoSpaceDE w:val="0"/>
        <w:autoSpaceDN w:val="0"/>
        <w:adjustRightInd w:val="0"/>
        <w:jc w:val="both"/>
        <w:rPr>
          <w:rFonts w:eastAsia="Batang"/>
          <w:color w:val="000000"/>
        </w:rPr>
      </w:pPr>
    </w:p>
    <w:p w14:paraId="5FBA254B" w14:textId="62260500" w:rsidR="00B461C7" w:rsidRPr="00AF4F47" w:rsidRDefault="00B461C7" w:rsidP="00B461C7">
      <w:pPr>
        <w:autoSpaceDE w:val="0"/>
        <w:autoSpaceDN w:val="0"/>
        <w:adjustRightInd w:val="0"/>
        <w:jc w:val="both"/>
        <w:rPr>
          <w:rFonts w:eastAsia="Batang"/>
          <w:b/>
          <w:bCs/>
          <w:color w:val="000000"/>
        </w:rPr>
      </w:pPr>
      <w:r w:rsidRPr="00AF4F47">
        <w:rPr>
          <w:rFonts w:eastAsia="Batang"/>
          <w:color w:val="000000"/>
        </w:rPr>
        <w:t>Sri Lanka’s submission focuses on energy management and atmospheric resilience:</w:t>
      </w:r>
    </w:p>
    <w:p w14:paraId="13B97AF5" w14:textId="77777777" w:rsidR="00845A76" w:rsidRPr="00AF4F47" w:rsidRDefault="00845A76" w:rsidP="00CC7ACD">
      <w:pPr>
        <w:pStyle w:val="ListParagraph"/>
        <w:numPr>
          <w:ilvl w:val="0"/>
          <w:numId w:val="26"/>
        </w:numPr>
        <w:autoSpaceDE w:val="0"/>
        <w:autoSpaceDN w:val="0"/>
        <w:adjustRightInd w:val="0"/>
        <w:ind w:leftChars="0"/>
        <w:jc w:val="both"/>
        <w:rPr>
          <w:rFonts w:eastAsia="Batang" w:cs="Times New Roman"/>
          <w:b/>
          <w:bCs/>
          <w:color w:val="000000"/>
          <w:lang w:eastAsia="en-US"/>
        </w:rPr>
      </w:pPr>
      <w:r w:rsidRPr="00AF4F47">
        <w:rPr>
          <w:rFonts w:eastAsia="Batang" w:cs="Times New Roman"/>
          <w:b/>
          <w:bCs/>
          <w:color w:val="000000"/>
          <w:lang w:eastAsia="en-US"/>
        </w:rPr>
        <w:t xml:space="preserve">Thunderstorm Protection: </w:t>
      </w:r>
      <w:r w:rsidRPr="00AF4F47">
        <w:rPr>
          <w:rFonts w:eastAsia="Batang" w:cs="Times New Roman"/>
          <w:color w:val="000000"/>
          <w:lang w:eastAsia="en-US"/>
        </w:rPr>
        <w:t>A unique focus is placed on lightning and thunderstorm protection given the local climate.</w:t>
      </w:r>
    </w:p>
    <w:p w14:paraId="31C6BCDE" w14:textId="2737187C" w:rsidR="00112296" w:rsidRPr="00AF4F47" w:rsidRDefault="00845A76" w:rsidP="001E5C06">
      <w:pPr>
        <w:pStyle w:val="ListParagraph"/>
        <w:numPr>
          <w:ilvl w:val="0"/>
          <w:numId w:val="26"/>
        </w:numPr>
        <w:autoSpaceDE w:val="0"/>
        <w:autoSpaceDN w:val="0"/>
        <w:adjustRightInd w:val="0"/>
        <w:ind w:leftChars="0"/>
        <w:jc w:val="both"/>
        <w:rPr>
          <w:rFonts w:eastAsia="Batang"/>
          <w:b/>
          <w:bCs/>
          <w:color w:val="000000"/>
        </w:rPr>
      </w:pPr>
      <w:r w:rsidRPr="00AF4F47">
        <w:rPr>
          <w:rFonts w:eastAsia="Batang" w:cs="Times New Roman"/>
          <w:b/>
          <w:bCs/>
          <w:color w:val="000000"/>
          <w:lang w:eastAsia="en-US"/>
        </w:rPr>
        <w:t>Operational Efficiency:</w:t>
      </w:r>
      <w:r w:rsidRPr="00AF4F47">
        <w:rPr>
          <w:rFonts w:eastAsia="Batang" w:cs="Times New Roman"/>
          <w:color w:val="000000"/>
          <w:lang w:eastAsia="en-US"/>
        </w:rPr>
        <w:t xml:space="preserve"> The sector uses AI energy management, modular designs, and flood-resistant structures in urban areas to maintain efficiency.</w:t>
      </w:r>
    </w:p>
    <w:p w14:paraId="6504B0C3" w14:textId="77777777" w:rsidR="00112296" w:rsidRPr="00AF4F47" w:rsidRDefault="00112296" w:rsidP="00CC7ACD">
      <w:pPr>
        <w:autoSpaceDE w:val="0"/>
        <w:autoSpaceDN w:val="0"/>
        <w:adjustRightInd w:val="0"/>
        <w:jc w:val="both"/>
        <w:rPr>
          <w:rFonts w:eastAsia="Batang"/>
          <w:b/>
          <w:bCs/>
          <w:color w:val="000000"/>
        </w:rPr>
      </w:pPr>
    </w:p>
    <w:p w14:paraId="5D1C9811" w14:textId="7C515EAC" w:rsidR="00CC7ACD" w:rsidRPr="00AF4F47" w:rsidRDefault="00A93E4A" w:rsidP="00CC7ACD">
      <w:pPr>
        <w:pStyle w:val="Heading2"/>
        <w:numPr>
          <w:ilvl w:val="1"/>
          <w:numId w:val="8"/>
        </w:numPr>
        <w:spacing w:before="0"/>
        <w:rPr>
          <w:rFonts w:ascii="Times New Roman" w:hAnsi="Times New Roman" w:cs="Times New Roman"/>
          <w:color w:val="auto"/>
          <w:sz w:val="24"/>
          <w:szCs w:val="24"/>
        </w:rPr>
      </w:pPr>
      <w:bookmarkStart w:id="31" w:name="_Toc227671141"/>
      <w:r w:rsidRPr="00AF4F47">
        <w:rPr>
          <w:rFonts w:ascii="Times New Roman" w:hAnsi="Times New Roman" w:cs="Times New Roman"/>
          <w:color w:val="auto"/>
          <w:sz w:val="24"/>
          <w:szCs w:val="24"/>
        </w:rPr>
        <w:t>Myanmar</w:t>
      </w:r>
      <w:bookmarkEnd w:id="31"/>
    </w:p>
    <w:p w14:paraId="12BB4EA4" w14:textId="77777777" w:rsidR="00112296" w:rsidRPr="00AF4F47" w:rsidRDefault="00112296" w:rsidP="00CC7ACD">
      <w:pPr>
        <w:autoSpaceDE w:val="0"/>
        <w:autoSpaceDN w:val="0"/>
        <w:adjustRightInd w:val="0"/>
        <w:rPr>
          <w:rFonts w:eastAsia="Batang"/>
          <w:color w:val="000000"/>
        </w:rPr>
      </w:pPr>
    </w:p>
    <w:p w14:paraId="2D02B52B" w14:textId="38F10E38" w:rsidR="00CC7ACD" w:rsidRPr="00AF4F47" w:rsidRDefault="00267C7A" w:rsidP="00CC7ACD">
      <w:pPr>
        <w:autoSpaceDE w:val="0"/>
        <w:autoSpaceDN w:val="0"/>
        <w:adjustRightInd w:val="0"/>
        <w:rPr>
          <w:rFonts w:eastAsia="Batang"/>
          <w:color w:val="000000"/>
        </w:rPr>
      </w:pPr>
      <w:r w:rsidRPr="00AF4F47">
        <w:rPr>
          <w:rFonts w:eastAsia="Batang"/>
          <w:color w:val="000000"/>
        </w:rPr>
        <w:t>Myanmar emphasizes modularity and seismic resilience for critical ICT sites:</w:t>
      </w:r>
    </w:p>
    <w:p w14:paraId="79B4CD46" w14:textId="3A8F2D44" w:rsidR="00267C7A" w:rsidRPr="00AF4F47" w:rsidRDefault="00267C7A" w:rsidP="00267C7A">
      <w:pPr>
        <w:pStyle w:val="ListParagraph"/>
        <w:numPr>
          <w:ilvl w:val="0"/>
          <w:numId w:val="26"/>
        </w:numPr>
        <w:autoSpaceDE w:val="0"/>
        <w:autoSpaceDN w:val="0"/>
        <w:adjustRightInd w:val="0"/>
        <w:ind w:leftChars="0"/>
        <w:jc w:val="both"/>
        <w:rPr>
          <w:rFonts w:eastAsia="Batang" w:cs="Times New Roman"/>
          <w:b/>
          <w:bCs/>
          <w:color w:val="000000"/>
          <w:lang w:eastAsia="en-US"/>
        </w:rPr>
      </w:pPr>
      <w:r w:rsidRPr="00AF4F47">
        <w:rPr>
          <w:rFonts w:eastAsia="Batang" w:cs="Times New Roman"/>
          <w:b/>
          <w:bCs/>
          <w:color w:val="000000"/>
          <w:lang w:eastAsia="en-US"/>
        </w:rPr>
        <w:t xml:space="preserve">Relocatable Infrastructure: </w:t>
      </w:r>
      <w:r w:rsidRPr="00AF4F47">
        <w:rPr>
          <w:rFonts w:eastAsia="Batang" w:cs="Times New Roman"/>
          <w:color w:val="000000"/>
          <w:lang w:eastAsia="en-US"/>
        </w:rPr>
        <w:t xml:space="preserve">Deployment of relocatable container-based data </w:t>
      </w:r>
      <w:proofErr w:type="spellStart"/>
      <w:r w:rsidRPr="00AF4F47">
        <w:rPr>
          <w:rFonts w:eastAsia="Batang" w:cs="Times New Roman"/>
          <w:color w:val="000000"/>
          <w:lang w:eastAsia="en-US"/>
        </w:rPr>
        <w:t>centres</w:t>
      </w:r>
      <w:proofErr w:type="spellEnd"/>
      <w:r w:rsidRPr="00AF4F47">
        <w:rPr>
          <w:rFonts w:eastAsia="Batang" w:cs="Times New Roman"/>
          <w:color w:val="000000"/>
          <w:lang w:eastAsia="en-US"/>
        </w:rPr>
        <w:t xml:space="preserve"> designed to withstand 8.0 magnitude earthquakes.</w:t>
      </w:r>
    </w:p>
    <w:p w14:paraId="2EF4C365" w14:textId="56D3DF4F" w:rsidR="00267C7A" w:rsidRPr="00AF4F47" w:rsidRDefault="00267C7A" w:rsidP="00267C7A">
      <w:pPr>
        <w:pStyle w:val="ListParagraph"/>
        <w:numPr>
          <w:ilvl w:val="0"/>
          <w:numId w:val="26"/>
        </w:numPr>
        <w:autoSpaceDE w:val="0"/>
        <w:autoSpaceDN w:val="0"/>
        <w:adjustRightInd w:val="0"/>
        <w:ind w:leftChars="0"/>
        <w:jc w:val="both"/>
        <w:rPr>
          <w:rFonts w:eastAsia="Batang" w:cs="Times New Roman"/>
          <w:b/>
          <w:bCs/>
          <w:color w:val="000000"/>
          <w:lang w:eastAsia="en-US"/>
        </w:rPr>
      </w:pPr>
      <w:r w:rsidRPr="00AF4F47">
        <w:rPr>
          <w:rFonts w:eastAsia="Batang" w:cs="Times New Roman"/>
          <w:b/>
          <w:bCs/>
          <w:color w:val="000000"/>
          <w:lang w:eastAsia="en-US"/>
        </w:rPr>
        <w:t xml:space="preserve">Solar Pilot Projects: </w:t>
      </w:r>
      <w:r w:rsidRPr="00AF4F47">
        <w:rPr>
          <w:rFonts w:eastAsia="Batang" w:cs="Times New Roman"/>
          <w:color w:val="000000"/>
          <w:lang w:eastAsia="en-US"/>
        </w:rPr>
        <w:t xml:space="preserve">Current efforts include the integration of Solar PV and the </w:t>
      </w:r>
      <w:proofErr w:type="gramStart"/>
      <w:r w:rsidRPr="00AF4F47">
        <w:rPr>
          <w:rFonts w:eastAsia="Batang" w:cs="Times New Roman"/>
          <w:color w:val="000000"/>
          <w:lang w:eastAsia="en-US"/>
        </w:rPr>
        <w:t>piloting</w:t>
      </w:r>
      <w:proofErr w:type="gramEnd"/>
      <w:r w:rsidRPr="00AF4F47">
        <w:rPr>
          <w:rFonts w:eastAsia="Batang" w:cs="Times New Roman"/>
          <w:color w:val="000000"/>
          <w:lang w:eastAsia="en-US"/>
        </w:rPr>
        <w:t xml:space="preserve"> of solar-assisted UPS systems.</w:t>
      </w:r>
    </w:p>
    <w:p w14:paraId="181F30D2" w14:textId="77777777" w:rsidR="00267C7A" w:rsidRPr="00AF4F47" w:rsidRDefault="00267C7A" w:rsidP="00267C7A">
      <w:pPr>
        <w:pStyle w:val="ListParagraph"/>
        <w:autoSpaceDE w:val="0"/>
        <w:autoSpaceDN w:val="0"/>
        <w:adjustRightInd w:val="0"/>
        <w:ind w:leftChars="0" w:left="720"/>
        <w:jc w:val="both"/>
        <w:rPr>
          <w:rFonts w:eastAsia="Batang" w:cs="Times New Roman"/>
          <w:b/>
          <w:bCs/>
          <w:color w:val="000000"/>
          <w:lang w:eastAsia="en-US"/>
        </w:rPr>
      </w:pPr>
    </w:p>
    <w:p w14:paraId="1282D9A7" w14:textId="589BA156" w:rsidR="00CC7ACD" w:rsidRPr="00AF4F47" w:rsidRDefault="00F06F7F" w:rsidP="00CC7ACD">
      <w:pPr>
        <w:pStyle w:val="Heading2"/>
        <w:numPr>
          <w:ilvl w:val="1"/>
          <w:numId w:val="8"/>
        </w:numPr>
        <w:spacing w:before="0"/>
        <w:rPr>
          <w:rFonts w:ascii="Times New Roman" w:hAnsi="Times New Roman" w:cs="Times New Roman"/>
          <w:color w:val="auto"/>
          <w:sz w:val="24"/>
          <w:szCs w:val="24"/>
        </w:rPr>
      </w:pPr>
      <w:bookmarkStart w:id="32" w:name="_Toc227671142"/>
      <w:r w:rsidRPr="00AF4F47">
        <w:rPr>
          <w:rFonts w:ascii="Times New Roman" w:hAnsi="Times New Roman" w:cs="Times New Roman"/>
          <w:color w:val="auto"/>
          <w:sz w:val="24"/>
          <w:szCs w:val="24"/>
        </w:rPr>
        <w:t>Vietnam</w:t>
      </w:r>
      <w:bookmarkEnd w:id="32"/>
    </w:p>
    <w:p w14:paraId="7D106C6F" w14:textId="77777777" w:rsidR="00112296" w:rsidRPr="00AF4F47" w:rsidRDefault="00112296" w:rsidP="00CC7ACD">
      <w:pPr>
        <w:autoSpaceDE w:val="0"/>
        <w:autoSpaceDN w:val="0"/>
        <w:adjustRightInd w:val="0"/>
        <w:rPr>
          <w:rFonts w:eastAsia="Batang"/>
          <w:color w:val="000000"/>
        </w:rPr>
      </w:pPr>
    </w:p>
    <w:p w14:paraId="40E4A626" w14:textId="57CD6109" w:rsidR="00CC7ACD" w:rsidRPr="00AF4F47" w:rsidRDefault="00F06F7F" w:rsidP="00CC7ACD">
      <w:pPr>
        <w:autoSpaceDE w:val="0"/>
        <w:autoSpaceDN w:val="0"/>
        <w:adjustRightInd w:val="0"/>
        <w:rPr>
          <w:rFonts w:eastAsia="Batang"/>
          <w:color w:val="000000"/>
        </w:rPr>
      </w:pPr>
      <w:r w:rsidRPr="00AF4F47">
        <w:rPr>
          <w:rFonts w:eastAsia="Batang"/>
          <w:color w:val="000000"/>
        </w:rPr>
        <w:t>Vietnam utilizes high-level simulation to manage extreme tropical weather:</w:t>
      </w:r>
    </w:p>
    <w:p w14:paraId="492FA3BE" w14:textId="316D403A" w:rsidR="00F06F7F" w:rsidRPr="00AF4F47" w:rsidRDefault="00F06F7F" w:rsidP="00F06F7F">
      <w:pPr>
        <w:pStyle w:val="ListParagraph"/>
        <w:numPr>
          <w:ilvl w:val="0"/>
          <w:numId w:val="26"/>
        </w:numPr>
        <w:autoSpaceDE w:val="0"/>
        <w:autoSpaceDN w:val="0"/>
        <w:adjustRightInd w:val="0"/>
        <w:ind w:leftChars="0"/>
        <w:jc w:val="both"/>
        <w:rPr>
          <w:rFonts w:eastAsia="Batang" w:cs="Times New Roman"/>
          <w:color w:val="000000"/>
          <w:lang w:eastAsia="en-US"/>
        </w:rPr>
      </w:pPr>
      <w:r w:rsidRPr="00AF4F47">
        <w:rPr>
          <w:rFonts w:eastAsia="Batang" w:cs="Times New Roman"/>
          <w:color w:val="000000"/>
          <w:lang w:eastAsia="en-US"/>
        </w:rPr>
        <w:t>Predictive Simulation: Use of Digital Twin &amp; CFD simulations for climate impact prediction.</w:t>
      </w:r>
    </w:p>
    <w:p w14:paraId="3ED6C2D8" w14:textId="43A99A59" w:rsidR="00F06F7F" w:rsidRPr="00AF4F47" w:rsidRDefault="00F06F7F" w:rsidP="00F06F7F">
      <w:pPr>
        <w:pStyle w:val="ListParagraph"/>
        <w:numPr>
          <w:ilvl w:val="0"/>
          <w:numId w:val="26"/>
        </w:numPr>
        <w:autoSpaceDE w:val="0"/>
        <w:autoSpaceDN w:val="0"/>
        <w:adjustRightInd w:val="0"/>
        <w:ind w:leftChars="0"/>
        <w:jc w:val="both"/>
        <w:rPr>
          <w:rFonts w:eastAsia="Batang" w:cs="Times New Roman"/>
          <w:color w:val="000000"/>
          <w:lang w:eastAsia="en-US"/>
        </w:rPr>
      </w:pPr>
      <w:r w:rsidRPr="00AF4F47">
        <w:rPr>
          <w:rFonts w:eastAsia="Batang" w:cs="Times New Roman"/>
          <w:color w:val="000000"/>
          <w:lang w:eastAsia="en-US"/>
        </w:rPr>
        <w:t xml:space="preserve">Flood Mitigation: New facilities are constructed on platforms elevated by more than 1.5 </w:t>
      </w:r>
      <w:proofErr w:type="spellStart"/>
      <w:r w:rsidRPr="00AF4F47">
        <w:rPr>
          <w:rFonts w:eastAsia="Batang" w:cs="Times New Roman"/>
          <w:color w:val="000000"/>
          <w:lang w:eastAsia="en-US"/>
        </w:rPr>
        <w:t>metres</w:t>
      </w:r>
      <w:proofErr w:type="spellEnd"/>
      <w:r w:rsidRPr="00AF4F47">
        <w:rPr>
          <w:rFonts w:eastAsia="Batang" w:cs="Times New Roman"/>
          <w:color w:val="000000"/>
          <w:lang w:eastAsia="en-US"/>
        </w:rPr>
        <w:t xml:space="preserve"> to counter seasonal flooding risks.</w:t>
      </w:r>
    </w:p>
    <w:p w14:paraId="03E0E0C4" w14:textId="48A5C28D" w:rsidR="00CC7ACD" w:rsidRPr="00AF4F47" w:rsidRDefault="008C5AC2" w:rsidP="00CC7ACD">
      <w:pPr>
        <w:pStyle w:val="Heading2"/>
        <w:numPr>
          <w:ilvl w:val="1"/>
          <w:numId w:val="8"/>
        </w:numPr>
        <w:spacing w:before="0"/>
        <w:rPr>
          <w:rFonts w:ascii="Times New Roman" w:hAnsi="Times New Roman" w:cs="Times New Roman"/>
          <w:color w:val="auto"/>
          <w:sz w:val="24"/>
          <w:szCs w:val="24"/>
        </w:rPr>
      </w:pPr>
      <w:bookmarkStart w:id="33" w:name="_Toc227671143"/>
      <w:r w:rsidRPr="00AF4F47">
        <w:rPr>
          <w:rFonts w:ascii="Times New Roman" w:hAnsi="Times New Roman" w:cs="Times New Roman"/>
          <w:color w:val="auto"/>
          <w:sz w:val="24"/>
          <w:szCs w:val="24"/>
        </w:rPr>
        <w:lastRenderedPageBreak/>
        <w:t>Brunei</w:t>
      </w:r>
      <w:bookmarkEnd w:id="33"/>
    </w:p>
    <w:p w14:paraId="3FEAFA4A" w14:textId="77777777" w:rsidR="00112296" w:rsidRPr="00AF4F47" w:rsidRDefault="00112296" w:rsidP="00CC7ACD">
      <w:pPr>
        <w:autoSpaceDE w:val="0"/>
        <w:autoSpaceDN w:val="0"/>
        <w:adjustRightInd w:val="0"/>
        <w:rPr>
          <w:rFonts w:eastAsia="Batang"/>
          <w:color w:val="000000"/>
        </w:rPr>
      </w:pPr>
    </w:p>
    <w:p w14:paraId="651B79F2" w14:textId="7A1CDA2D" w:rsidR="00CC7ACD" w:rsidRPr="00AF4F47" w:rsidRDefault="008C5AC2" w:rsidP="00CC7ACD">
      <w:pPr>
        <w:autoSpaceDE w:val="0"/>
        <w:autoSpaceDN w:val="0"/>
        <w:adjustRightInd w:val="0"/>
        <w:rPr>
          <w:rFonts w:eastAsia="Batang"/>
          <w:color w:val="000000"/>
        </w:rPr>
      </w:pPr>
      <w:r w:rsidRPr="00AF4F47">
        <w:rPr>
          <w:rFonts w:eastAsia="Batang"/>
          <w:color w:val="000000"/>
        </w:rPr>
        <w:t>Brunei’s efforts are concentrated within its unified national network:</w:t>
      </w:r>
    </w:p>
    <w:p w14:paraId="3E3F4936" w14:textId="0AC0982A" w:rsidR="006460DE" w:rsidRPr="00AF4F47" w:rsidRDefault="006460DE" w:rsidP="006460DE">
      <w:pPr>
        <w:pStyle w:val="ListParagraph"/>
        <w:numPr>
          <w:ilvl w:val="0"/>
          <w:numId w:val="26"/>
        </w:numPr>
        <w:autoSpaceDE w:val="0"/>
        <w:autoSpaceDN w:val="0"/>
        <w:adjustRightInd w:val="0"/>
        <w:ind w:leftChars="0"/>
        <w:jc w:val="both"/>
        <w:rPr>
          <w:rFonts w:eastAsia="Batang" w:cs="Times New Roman"/>
          <w:b/>
          <w:bCs/>
          <w:color w:val="000000"/>
          <w:lang w:eastAsia="en-US"/>
        </w:rPr>
      </w:pPr>
      <w:r w:rsidRPr="00AF4F47">
        <w:rPr>
          <w:rFonts w:eastAsia="Batang" w:cs="Times New Roman"/>
          <w:b/>
          <w:bCs/>
          <w:color w:val="000000"/>
          <w:lang w:eastAsia="en-US"/>
        </w:rPr>
        <w:t xml:space="preserve">Structural Resilience: </w:t>
      </w:r>
      <w:r w:rsidRPr="00AF4F47">
        <w:rPr>
          <w:rFonts w:eastAsia="Batang" w:cs="Times New Roman"/>
          <w:color w:val="000000"/>
          <w:lang w:eastAsia="en-US"/>
        </w:rPr>
        <w:t>Focus on modular architecture and elevated flood-resilient facility designs to ensure operational stability against flood risks.</w:t>
      </w:r>
    </w:p>
    <w:p w14:paraId="39BE85B7" w14:textId="31787F8A" w:rsidR="00CC7ACD" w:rsidRPr="00AF4F47" w:rsidRDefault="006460DE" w:rsidP="00CC7ACD">
      <w:pPr>
        <w:pStyle w:val="ListParagraph"/>
        <w:numPr>
          <w:ilvl w:val="0"/>
          <w:numId w:val="26"/>
        </w:numPr>
        <w:autoSpaceDE w:val="0"/>
        <w:autoSpaceDN w:val="0"/>
        <w:adjustRightInd w:val="0"/>
        <w:ind w:leftChars="0"/>
        <w:jc w:val="both"/>
        <w:rPr>
          <w:rFonts w:eastAsia="Batang" w:cs="Times New Roman"/>
          <w:b/>
          <w:bCs/>
          <w:color w:val="000000"/>
          <w:lang w:eastAsia="en-US"/>
        </w:rPr>
      </w:pPr>
      <w:r w:rsidRPr="00AF4F47">
        <w:rPr>
          <w:rFonts w:eastAsia="Batang" w:cs="Times New Roman"/>
          <w:b/>
          <w:bCs/>
          <w:color w:val="000000"/>
          <w:lang w:eastAsia="en-US"/>
        </w:rPr>
        <w:t xml:space="preserve">Energy Balance: </w:t>
      </w:r>
      <w:r w:rsidRPr="00AF4F47">
        <w:rPr>
          <w:rFonts w:eastAsia="Batang" w:cs="Times New Roman"/>
          <w:color w:val="000000"/>
          <w:lang w:eastAsia="en-US"/>
        </w:rPr>
        <w:t>While Solar PV and hydro are integrated, current renewable costs remain a challenge compared to grid parity.</w:t>
      </w:r>
    </w:p>
    <w:p w14:paraId="40AC4C39" w14:textId="77777777" w:rsidR="009D7B29" w:rsidRPr="00AF4F47" w:rsidRDefault="009D7B29" w:rsidP="00455A15">
      <w:pPr>
        <w:autoSpaceDE w:val="0"/>
        <w:autoSpaceDN w:val="0"/>
        <w:adjustRightInd w:val="0"/>
        <w:rPr>
          <w:rFonts w:eastAsia="Batang"/>
          <w:color w:val="000000"/>
        </w:rPr>
      </w:pPr>
    </w:p>
    <w:p w14:paraId="4290C681" w14:textId="77777777" w:rsidR="00B36B9E" w:rsidRPr="00AF4F47" w:rsidRDefault="00B36B9E" w:rsidP="000E0E25">
      <w:pPr>
        <w:pStyle w:val="Heading2"/>
        <w:numPr>
          <w:ilvl w:val="1"/>
          <w:numId w:val="8"/>
        </w:numPr>
        <w:spacing w:before="0"/>
        <w:rPr>
          <w:rFonts w:ascii="Times New Roman" w:hAnsi="Times New Roman" w:cs="Times New Roman"/>
          <w:color w:val="auto"/>
          <w:sz w:val="24"/>
          <w:szCs w:val="24"/>
        </w:rPr>
      </w:pPr>
      <w:bookmarkStart w:id="34" w:name="_Toc227671144"/>
      <w:r w:rsidRPr="00AF4F47">
        <w:rPr>
          <w:rFonts w:ascii="Times New Roman" w:hAnsi="Times New Roman" w:cs="Times New Roman"/>
          <w:color w:val="auto"/>
          <w:sz w:val="24"/>
          <w:szCs w:val="24"/>
        </w:rPr>
        <w:t>Indonesia</w:t>
      </w:r>
      <w:bookmarkEnd w:id="34"/>
    </w:p>
    <w:p w14:paraId="1A75CF6D" w14:textId="77777777" w:rsidR="00061DA3" w:rsidRPr="00AF4F47" w:rsidRDefault="00061DA3" w:rsidP="005E068C"/>
    <w:p w14:paraId="62146430" w14:textId="44622AC7" w:rsidR="00DD215B" w:rsidRPr="00AF4F47" w:rsidRDefault="00BA59C7" w:rsidP="00455A15">
      <w:pPr>
        <w:jc w:val="both"/>
        <w:rPr>
          <w:color w:val="000000" w:themeColor="text1"/>
          <w:lang w:eastAsia="ko-KR"/>
        </w:rPr>
      </w:pPr>
      <w:r w:rsidRPr="00AF4F47">
        <w:rPr>
          <w:color w:val="000000" w:themeColor="text1"/>
          <w:lang w:eastAsia="ko-KR"/>
        </w:rPr>
        <w:t>Indonesia’s submission emphasizes advanced technological integration to manage high-density loads and extreme seismic risks:</w:t>
      </w:r>
    </w:p>
    <w:p w14:paraId="6AB055FF" w14:textId="3D0BC019" w:rsidR="00B64D73" w:rsidRPr="00870E12" w:rsidRDefault="00B64D73" w:rsidP="00B64D73">
      <w:pPr>
        <w:pStyle w:val="ListParagraph"/>
        <w:numPr>
          <w:ilvl w:val="0"/>
          <w:numId w:val="26"/>
        </w:numPr>
        <w:autoSpaceDE w:val="0"/>
        <w:autoSpaceDN w:val="0"/>
        <w:adjustRightInd w:val="0"/>
        <w:ind w:leftChars="0"/>
        <w:jc w:val="both"/>
        <w:rPr>
          <w:rFonts w:eastAsia="Batang" w:cs="Times New Roman"/>
          <w:b/>
          <w:bCs/>
          <w:color w:val="000000"/>
          <w:lang w:eastAsia="en-US"/>
        </w:rPr>
      </w:pPr>
      <w:r w:rsidRPr="00870E12">
        <w:rPr>
          <w:rFonts w:eastAsia="Batang" w:cs="Times New Roman"/>
          <w:b/>
          <w:bCs/>
          <w:color w:val="000000"/>
          <w:lang w:eastAsia="en-US"/>
        </w:rPr>
        <w:t xml:space="preserve">Seismic and Structural Resilience: </w:t>
      </w:r>
      <w:r w:rsidR="00692152" w:rsidRPr="00870E12">
        <w:rPr>
          <w:rFonts w:eastAsia="Batang" w:cs="Times New Roman"/>
          <w:color w:val="000000"/>
          <w:lang w:eastAsia="en-US"/>
        </w:rPr>
        <w:t>Data center structures are engineered to withstand 8.5 magnitude earthquakes. New developments also incorporate weather and natural risk factors, such as elevated designs, to mitigate tropical flood risks.</w:t>
      </w:r>
    </w:p>
    <w:p w14:paraId="09DFF6E0" w14:textId="1FC1751F" w:rsidR="00B64D73" w:rsidRPr="00870E12" w:rsidRDefault="00B64D73" w:rsidP="00B64D73">
      <w:pPr>
        <w:pStyle w:val="ListParagraph"/>
        <w:numPr>
          <w:ilvl w:val="0"/>
          <w:numId w:val="26"/>
        </w:numPr>
        <w:autoSpaceDE w:val="0"/>
        <w:autoSpaceDN w:val="0"/>
        <w:adjustRightInd w:val="0"/>
        <w:ind w:leftChars="0"/>
        <w:jc w:val="both"/>
        <w:rPr>
          <w:rFonts w:eastAsia="Batang" w:cs="Times New Roman"/>
          <w:b/>
          <w:bCs/>
          <w:color w:val="000000"/>
          <w:lang w:eastAsia="en-US"/>
        </w:rPr>
      </w:pPr>
      <w:r w:rsidRPr="00870E12">
        <w:rPr>
          <w:rFonts w:eastAsia="Batang" w:cs="Times New Roman"/>
          <w:b/>
          <w:bCs/>
          <w:color w:val="000000"/>
          <w:lang w:eastAsia="en-US"/>
        </w:rPr>
        <w:t>Innovative Energy Systems (CCHP):</w:t>
      </w:r>
      <w:r w:rsidR="00891D68" w:rsidRPr="00870E12">
        <w:rPr>
          <w:rFonts w:eastAsia="Batang" w:cs="Times New Roman"/>
          <w:b/>
          <w:bCs/>
          <w:color w:val="000000"/>
          <w:lang w:eastAsia="en-US"/>
        </w:rPr>
        <w:t xml:space="preserve"> </w:t>
      </w:r>
      <w:r w:rsidR="00CE7416" w:rsidRPr="00870E12">
        <w:rPr>
          <w:rFonts w:eastAsia="Batang" w:cs="Times New Roman"/>
          <w:color w:val="000000"/>
          <w:lang w:eastAsia="en-US"/>
        </w:rPr>
        <w:t xml:space="preserve">Deployment of Combined Heat and Power (CCHP) systems using gas engines to simultaneously produce electricity and cooling via waste heat recovery, as illustrated in the energy distribution flow in </w:t>
      </w:r>
      <w:r w:rsidR="00CE7416" w:rsidRPr="00870E12">
        <w:rPr>
          <w:rFonts w:eastAsia="Batang" w:cs="Times New Roman"/>
          <w:b/>
          <w:bCs/>
          <w:color w:val="000000"/>
          <w:lang w:eastAsia="en-US"/>
        </w:rPr>
        <w:t>Figure</w:t>
      </w:r>
      <w:r w:rsidR="00891D68" w:rsidRPr="00870E12">
        <w:rPr>
          <w:rFonts w:eastAsia="Batang" w:cs="Times New Roman"/>
          <w:b/>
          <w:bCs/>
          <w:color w:val="000000"/>
          <w:lang w:eastAsia="en-US"/>
        </w:rPr>
        <w:t xml:space="preserve"> 1</w:t>
      </w:r>
      <w:r w:rsidR="00CE7416" w:rsidRPr="00870E12">
        <w:rPr>
          <w:rFonts w:eastAsia="Batang" w:cs="Times New Roman"/>
          <w:color w:val="000000"/>
          <w:lang w:eastAsia="en-US"/>
        </w:rPr>
        <w:t xml:space="preserve">. This pilot targets a design PUE of 1.25 for </w:t>
      </w:r>
      <w:r w:rsidR="00966C1B">
        <w:rPr>
          <w:rFonts w:eastAsia="Batang" w:cs="Times New Roman"/>
          <w:color w:val="000000"/>
          <w:lang w:eastAsia="en-US"/>
        </w:rPr>
        <w:t xml:space="preserve">a </w:t>
      </w:r>
      <w:r w:rsidR="009530E2">
        <w:rPr>
          <w:rFonts w:eastAsia="Batang" w:cs="Times New Roman"/>
          <w:color w:val="000000"/>
          <w:lang w:eastAsia="en-US"/>
        </w:rPr>
        <w:t>12</w:t>
      </w:r>
      <w:r w:rsidR="00966C1B">
        <w:rPr>
          <w:rFonts w:eastAsia="Batang" w:cs="Times New Roman"/>
          <w:color w:val="000000"/>
          <w:lang w:eastAsia="en-US"/>
        </w:rPr>
        <w:t xml:space="preserve"> </w:t>
      </w:r>
      <w:r w:rsidR="00CE7416" w:rsidRPr="00870E12">
        <w:rPr>
          <w:rFonts w:eastAsia="Batang" w:cs="Times New Roman"/>
          <w:color w:val="000000"/>
          <w:lang w:eastAsia="en-US"/>
        </w:rPr>
        <w:t xml:space="preserve">MW IT </w:t>
      </w:r>
      <w:proofErr w:type="gramStart"/>
      <w:r w:rsidR="00CE7416" w:rsidRPr="00870E12">
        <w:rPr>
          <w:rFonts w:eastAsia="Batang" w:cs="Times New Roman"/>
          <w:color w:val="000000"/>
          <w:lang w:eastAsia="en-US"/>
        </w:rPr>
        <w:t>loads</w:t>
      </w:r>
      <w:proofErr w:type="gramEnd"/>
      <w:r w:rsidR="009530E2">
        <w:rPr>
          <w:rFonts w:eastAsia="Batang" w:cs="Times New Roman"/>
          <w:color w:val="000000"/>
          <w:lang w:eastAsia="en-US"/>
        </w:rPr>
        <w:t xml:space="preserve"> within a 14.5</w:t>
      </w:r>
      <w:r w:rsidR="00966C1B">
        <w:rPr>
          <w:rFonts w:eastAsia="Batang" w:cs="Times New Roman"/>
          <w:color w:val="000000"/>
          <w:lang w:eastAsia="en-US"/>
        </w:rPr>
        <w:t xml:space="preserve"> MW total capacity facility</w:t>
      </w:r>
      <w:r w:rsidR="00CE7416" w:rsidRPr="00870E12">
        <w:rPr>
          <w:rFonts w:eastAsia="Batang" w:cs="Times New Roman"/>
          <w:color w:val="000000"/>
          <w:lang w:eastAsia="en-US"/>
        </w:rPr>
        <w:t xml:space="preserve">, utilizing the technical configuration shown in </w:t>
      </w:r>
      <w:r w:rsidR="00CE7416" w:rsidRPr="00870E12">
        <w:rPr>
          <w:rFonts w:eastAsia="Batang" w:cs="Times New Roman"/>
          <w:b/>
          <w:bCs/>
          <w:color w:val="000000"/>
          <w:lang w:eastAsia="en-US"/>
        </w:rPr>
        <w:t xml:space="preserve">Figure </w:t>
      </w:r>
      <w:r w:rsidR="00891D68" w:rsidRPr="00870E12">
        <w:rPr>
          <w:rFonts w:eastAsia="Batang" w:cs="Times New Roman"/>
          <w:b/>
          <w:bCs/>
          <w:color w:val="000000"/>
          <w:lang w:eastAsia="en-US"/>
        </w:rPr>
        <w:t>5.</w:t>
      </w:r>
    </w:p>
    <w:p w14:paraId="700E9DAE" w14:textId="0CE5611E" w:rsidR="00B64D73" w:rsidRPr="00870E12" w:rsidRDefault="00B64D73" w:rsidP="00B64D73">
      <w:pPr>
        <w:pStyle w:val="ListParagraph"/>
        <w:numPr>
          <w:ilvl w:val="0"/>
          <w:numId w:val="26"/>
        </w:numPr>
        <w:autoSpaceDE w:val="0"/>
        <w:autoSpaceDN w:val="0"/>
        <w:adjustRightInd w:val="0"/>
        <w:ind w:leftChars="0"/>
        <w:jc w:val="both"/>
        <w:rPr>
          <w:rFonts w:eastAsia="Batang" w:cs="Times New Roman"/>
          <w:b/>
          <w:bCs/>
          <w:color w:val="000000"/>
          <w:lang w:eastAsia="en-US"/>
        </w:rPr>
      </w:pPr>
      <w:r w:rsidRPr="00870E12">
        <w:rPr>
          <w:rFonts w:eastAsia="Batang" w:cs="Times New Roman"/>
          <w:b/>
          <w:bCs/>
          <w:color w:val="000000"/>
          <w:lang w:eastAsia="en-US"/>
        </w:rPr>
        <w:t xml:space="preserve">Operational </w:t>
      </w:r>
      <w:r w:rsidR="00A306DF" w:rsidRPr="00870E12">
        <w:rPr>
          <w:rFonts w:eastAsia="Batang" w:cs="Times New Roman"/>
          <w:b/>
          <w:bCs/>
          <w:color w:val="000000"/>
          <w:lang w:eastAsia="en-US"/>
        </w:rPr>
        <w:t>Efficiency</w:t>
      </w:r>
      <w:r w:rsidRPr="00870E12">
        <w:rPr>
          <w:rFonts w:eastAsia="Batang" w:cs="Times New Roman"/>
          <w:b/>
          <w:bCs/>
          <w:color w:val="000000"/>
          <w:lang w:eastAsia="en-US"/>
        </w:rPr>
        <w:t>:</w:t>
      </w:r>
      <w:r w:rsidR="00FD3B05" w:rsidRPr="00870E12">
        <w:rPr>
          <w:rFonts w:eastAsia="Batang" w:cs="Times New Roman"/>
          <w:b/>
          <w:bCs/>
          <w:color w:val="000000"/>
          <w:lang w:eastAsia="en-US"/>
        </w:rPr>
        <w:t xml:space="preserve"> </w:t>
      </w:r>
      <w:r w:rsidR="00FD3B05" w:rsidRPr="00870E12">
        <w:rPr>
          <w:rFonts w:eastAsia="Batang" w:cs="Times New Roman"/>
          <w:color w:val="000000"/>
          <w:lang w:eastAsia="en-US"/>
        </w:rPr>
        <w:t>Implementation of low-load strategies, maintaining temperatures at the upper band range, and utilizing environmentally friendly refrigerants. Real-time management is supported through the integration of IoT devices with AI.</w:t>
      </w:r>
    </w:p>
    <w:p w14:paraId="7BC3FFCA" w14:textId="56CB6974" w:rsidR="00B64D73" w:rsidRPr="00870E12" w:rsidRDefault="00B64D73" w:rsidP="00B64D73">
      <w:pPr>
        <w:pStyle w:val="ListParagraph"/>
        <w:numPr>
          <w:ilvl w:val="0"/>
          <w:numId w:val="26"/>
        </w:numPr>
        <w:autoSpaceDE w:val="0"/>
        <w:autoSpaceDN w:val="0"/>
        <w:adjustRightInd w:val="0"/>
        <w:ind w:leftChars="0"/>
        <w:jc w:val="both"/>
        <w:rPr>
          <w:rFonts w:eastAsia="Batang" w:cs="Times New Roman"/>
          <w:b/>
          <w:bCs/>
          <w:color w:val="000000"/>
          <w:lang w:eastAsia="en-US"/>
        </w:rPr>
      </w:pPr>
      <w:r w:rsidRPr="00870E12">
        <w:rPr>
          <w:rFonts w:eastAsia="Batang" w:cs="Times New Roman"/>
          <w:b/>
          <w:bCs/>
          <w:color w:val="000000"/>
          <w:lang w:eastAsia="en-US"/>
        </w:rPr>
        <w:t xml:space="preserve">Energy Diversification: </w:t>
      </w:r>
      <w:r w:rsidR="00FD6618" w:rsidRPr="00870E12">
        <w:rPr>
          <w:rFonts w:eastAsia="Batang" w:cs="Times New Roman"/>
          <w:color w:val="000000"/>
          <w:lang w:eastAsia="en-US"/>
        </w:rPr>
        <w:t>Integration of a diverse renewable mix including Solar PV, Hydroelectricity, Biomass, and Geothermal energy. Primary challenges include the distance of facilities from energy sources and the need for regulatory fiscal incentives.</w:t>
      </w:r>
    </w:p>
    <w:p w14:paraId="2938D1A9" w14:textId="1D0B766F" w:rsidR="00B64D73" w:rsidRPr="00870E12" w:rsidRDefault="00B64D73" w:rsidP="00B64D73">
      <w:pPr>
        <w:pStyle w:val="ListParagraph"/>
        <w:numPr>
          <w:ilvl w:val="0"/>
          <w:numId w:val="26"/>
        </w:numPr>
        <w:autoSpaceDE w:val="0"/>
        <w:autoSpaceDN w:val="0"/>
        <w:adjustRightInd w:val="0"/>
        <w:ind w:leftChars="0"/>
        <w:jc w:val="both"/>
        <w:rPr>
          <w:rFonts w:eastAsia="Batang" w:cs="Times New Roman"/>
          <w:b/>
          <w:bCs/>
          <w:color w:val="000000"/>
          <w:lang w:eastAsia="en-US"/>
        </w:rPr>
      </w:pPr>
      <w:r w:rsidRPr="00870E12">
        <w:rPr>
          <w:rFonts w:eastAsia="Batang" w:cs="Times New Roman"/>
          <w:b/>
          <w:bCs/>
          <w:color w:val="000000"/>
          <w:lang w:eastAsia="en-US"/>
        </w:rPr>
        <w:t xml:space="preserve">National Standards (SNI): </w:t>
      </w:r>
      <w:r w:rsidRPr="00870E12">
        <w:rPr>
          <w:rFonts w:eastAsia="Batang" w:cs="Times New Roman"/>
          <w:color w:val="000000"/>
          <w:lang w:eastAsia="en-US"/>
        </w:rPr>
        <w:t xml:space="preserve">The sector continues to build upon the 2019 Indonesian National Standard (SNI) for Data Centers and Green Building Council Indonesia frameworks. This includes maintaining </w:t>
      </w:r>
      <w:proofErr w:type="gramStart"/>
      <w:r w:rsidRPr="00870E12">
        <w:rPr>
          <w:rFonts w:eastAsia="Batang" w:cs="Times New Roman"/>
          <w:color w:val="000000"/>
          <w:lang w:eastAsia="en-US"/>
        </w:rPr>
        <w:t>a baseline</w:t>
      </w:r>
      <w:proofErr w:type="gramEnd"/>
      <w:r w:rsidRPr="00870E12">
        <w:rPr>
          <w:rFonts w:eastAsia="Batang" w:cs="Times New Roman"/>
          <w:color w:val="000000"/>
          <w:lang w:eastAsia="en-US"/>
        </w:rPr>
        <w:t xml:space="preserve"> PUE &lt; 1.5 and utilizing dynamic rotary UPS systems to provide greener power without lead-based batteries.</w:t>
      </w:r>
    </w:p>
    <w:p w14:paraId="48AD2975" w14:textId="77777777" w:rsidR="00DD215B" w:rsidRPr="00AF4F47" w:rsidRDefault="00DD215B" w:rsidP="00455A15">
      <w:pPr>
        <w:jc w:val="both"/>
        <w:rPr>
          <w:color w:val="000000" w:themeColor="text1"/>
          <w:lang w:eastAsia="ko-KR"/>
        </w:rPr>
      </w:pPr>
    </w:p>
    <w:p w14:paraId="0E79E53D" w14:textId="77777777" w:rsidR="00256035" w:rsidRPr="00AF4F47" w:rsidRDefault="00256035" w:rsidP="00BB7E63">
      <w:pPr>
        <w:keepNext/>
        <w:jc w:val="center"/>
      </w:pPr>
      <w:r w:rsidRPr="004531EC">
        <w:rPr>
          <w:noProof/>
        </w:rPr>
        <w:drawing>
          <wp:inline distT="0" distB="0" distL="0" distR="0" wp14:anchorId="76CCBB33" wp14:editId="273684F8">
            <wp:extent cx="5067300" cy="2768600"/>
            <wp:effectExtent l="0" t="0" r="0" b="0"/>
            <wp:docPr id="383620636"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3620636" name="Picture 383620636"/>
                    <pic:cNvPicPr/>
                  </pic:nvPicPr>
                  <pic:blipFill>
                    <a:blip r:embed="rId26">
                      <a:extLst>
                        <a:ext uri="{28A0092B-C50C-407E-A947-70E740481C1C}">
                          <a14:useLocalDpi xmlns:a14="http://schemas.microsoft.com/office/drawing/2010/main" val="0"/>
                        </a:ext>
                      </a:extLst>
                    </a:blip>
                    <a:stretch>
                      <a:fillRect/>
                    </a:stretch>
                  </pic:blipFill>
                  <pic:spPr>
                    <a:xfrm>
                      <a:off x="0" y="0"/>
                      <a:ext cx="5067300" cy="2768600"/>
                    </a:xfrm>
                    <a:prstGeom prst="rect">
                      <a:avLst/>
                    </a:prstGeom>
                  </pic:spPr>
                </pic:pic>
              </a:graphicData>
            </a:graphic>
          </wp:inline>
        </w:drawing>
      </w:r>
    </w:p>
    <w:p w14:paraId="5F09A120" w14:textId="4D0A80C4" w:rsidR="00254C31" w:rsidRPr="00AF4F47" w:rsidRDefault="00256035" w:rsidP="00BB7E63">
      <w:pPr>
        <w:jc w:val="center"/>
        <w:rPr>
          <w:b/>
        </w:rPr>
      </w:pPr>
      <w:r w:rsidRPr="00AF4F47">
        <w:rPr>
          <w:b/>
        </w:rPr>
        <w:t xml:space="preserve">Figure </w:t>
      </w:r>
      <w:r w:rsidRPr="00AF4F47">
        <w:rPr>
          <w:b/>
        </w:rPr>
        <w:fldChar w:fldCharType="begin"/>
      </w:r>
      <w:r w:rsidRPr="00AF4F47">
        <w:rPr>
          <w:b/>
        </w:rPr>
        <w:instrText xml:space="preserve"> SEQ Figure \* ARABIC </w:instrText>
      </w:r>
      <w:r w:rsidRPr="00AF4F47">
        <w:rPr>
          <w:b/>
        </w:rPr>
        <w:fldChar w:fldCharType="separate"/>
      </w:r>
      <w:r w:rsidRPr="00AF4F47">
        <w:rPr>
          <w:b/>
        </w:rPr>
        <w:t>5</w:t>
      </w:r>
      <w:r w:rsidRPr="00AF4F47">
        <w:rPr>
          <w:b/>
        </w:rPr>
        <w:fldChar w:fldCharType="end"/>
      </w:r>
      <w:r w:rsidRPr="00AF4F47">
        <w:rPr>
          <w:b/>
        </w:rPr>
        <w:t xml:space="preserve"> Technical Schematic for a 14.5MW </w:t>
      </w:r>
      <w:r w:rsidR="007A46C9">
        <w:rPr>
          <w:b/>
        </w:rPr>
        <w:t xml:space="preserve">Total Capacity </w:t>
      </w:r>
      <w:r w:rsidRPr="00AF4F47">
        <w:rPr>
          <w:b/>
        </w:rPr>
        <w:t xml:space="preserve">Data Center </w:t>
      </w:r>
      <w:r w:rsidR="007A46C9">
        <w:rPr>
          <w:b/>
        </w:rPr>
        <w:t xml:space="preserve">(12 MW IT Load) </w:t>
      </w:r>
      <w:r w:rsidRPr="00AF4F47">
        <w:rPr>
          <w:b/>
        </w:rPr>
        <w:t>utilizing CCHP to achieve a 1.25 PUE Target</w:t>
      </w:r>
    </w:p>
    <w:p w14:paraId="76D64EFF" w14:textId="77777777" w:rsidR="00B36B9E" w:rsidRPr="00AF4F47" w:rsidRDefault="00B36B9E" w:rsidP="00455A15">
      <w:pPr>
        <w:rPr>
          <w:color w:val="000000" w:themeColor="text1"/>
          <w:lang w:eastAsia="ko-KR"/>
        </w:rPr>
      </w:pPr>
    </w:p>
    <w:p w14:paraId="16A17949" w14:textId="77777777" w:rsidR="00B36B9E" w:rsidRPr="00AF4F47" w:rsidRDefault="00B36B9E" w:rsidP="000E0E25">
      <w:pPr>
        <w:pStyle w:val="Heading2"/>
        <w:numPr>
          <w:ilvl w:val="1"/>
          <w:numId w:val="8"/>
        </w:numPr>
        <w:spacing w:before="0"/>
        <w:rPr>
          <w:rFonts w:ascii="Times New Roman" w:hAnsi="Times New Roman" w:cs="Times New Roman"/>
          <w:b w:val="0"/>
          <w:color w:val="000000" w:themeColor="text1"/>
          <w:sz w:val="24"/>
          <w:szCs w:val="24"/>
          <w:lang w:eastAsia="ko-KR"/>
        </w:rPr>
      </w:pPr>
      <w:bookmarkStart w:id="35" w:name="_Toc227671145"/>
      <w:r w:rsidRPr="00AF4F47">
        <w:rPr>
          <w:rFonts w:ascii="Times New Roman" w:hAnsi="Times New Roman" w:cs="Times New Roman"/>
          <w:color w:val="000000" w:themeColor="text1"/>
          <w:sz w:val="24"/>
          <w:szCs w:val="24"/>
          <w:lang w:eastAsia="ko-KR"/>
        </w:rPr>
        <w:lastRenderedPageBreak/>
        <w:t>Japan</w:t>
      </w:r>
      <w:bookmarkEnd w:id="35"/>
    </w:p>
    <w:p w14:paraId="4BB6A7AE" w14:textId="77777777" w:rsidR="00B36B9E" w:rsidRPr="00AF4F47" w:rsidRDefault="00B36B9E" w:rsidP="00455A15">
      <w:pPr>
        <w:contextualSpacing/>
        <w:rPr>
          <w:b/>
          <w:color w:val="000000" w:themeColor="text1"/>
          <w:u w:val="single"/>
          <w:lang w:eastAsia="ko-KR"/>
        </w:rPr>
      </w:pPr>
    </w:p>
    <w:p w14:paraId="394BA6F6" w14:textId="73609641" w:rsidR="00B36B9E" w:rsidRPr="00AF4F47" w:rsidRDefault="00B36B9E" w:rsidP="00455A15">
      <w:pPr>
        <w:contextualSpacing/>
        <w:jc w:val="both"/>
        <w:rPr>
          <w:lang w:eastAsia="ja-JP"/>
        </w:rPr>
      </w:pPr>
      <w:r w:rsidRPr="00AF4F47">
        <w:t xml:space="preserve">Japan performed comparative analysis between a data </w:t>
      </w:r>
      <w:proofErr w:type="spellStart"/>
      <w:r w:rsidRPr="00AF4F47">
        <w:t>cent</w:t>
      </w:r>
      <w:r w:rsidRPr="00AF4F47">
        <w:rPr>
          <w:lang w:eastAsia="ja-JP"/>
        </w:rPr>
        <w:t>re</w:t>
      </w:r>
      <w:proofErr w:type="spellEnd"/>
      <w:r w:rsidRPr="00AF4F47">
        <w:t xml:space="preserve"> with some energy saving technology and a data </w:t>
      </w:r>
      <w:proofErr w:type="spellStart"/>
      <w:r w:rsidRPr="00AF4F47">
        <w:t>cent</w:t>
      </w:r>
      <w:r w:rsidRPr="00AF4F47">
        <w:rPr>
          <w:lang w:eastAsia="ja-JP"/>
        </w:rPr>
        <w:t>re</w:t>
      </w:r>
      <w:proofErr w:type="spellEnd"/>
      <w:r w:rsidRPr="00AF4F47">
        <w:t xml:space="preserve"> with conventional technology by hybrid LCA method and these results </w:t>
      </w:r>
      <w:r w:rsidRPr="00AF4F47">
        <w:rPr>
          <w:lang w:eastAsia="ja-JP"/>
        </w:rPr>
        <w:t xml:space="preserve">were consented </w:t>
      </w:r>
      <w:r w:rsidRPr="00AF4F47">
        <w:t xml:space="preserve">to </w:t>
      </w:r>
      <w:r w:rsidRPr="00AF4F47">
        <w:rPr>
          <w:lang w:eastAsia="ja-JP"/>
        </w:rPr>
        <w:t xml:space="preserve">be published as a </w:t>
      </w:r>
      <w:r w:rsidR="008D60E5" w:rsidRPr="00AF4F47">
        <w:rPr>
          <w:lang w:eastAsia="ja-JP"/>
        </w:rPr>
        <w:t>Supplement to L.1410</w:t>
      </w:r>
      <w:r w:rsidRPr="00AF4F47">
        <w:rPr>
          <w:lang w:eastAsia="ja-JP"/>
        </w:rPr>
        <w:t xml:space="preserve">, named “Case </w:t>
      </w:r>
      <w:r w:rsidR="00D63917" w:rsidRPr="00AF4F47">
        <w:rPr>
          <w:lang w:eastAsia="ja-JP"/>
        </w:rPr>
        <w:t>study:</w:t>
      </w:r>
      <w:r w:rsidRPr="00AF4F47">
        <w:rPr>
          <w:lang w:eastAsia="ja-JP"/>
        </w:rPr>
        <w:t xml:space="preserve"> a hybrid approach based comparative analysis of the environmental impact of a baseline datacenter and an energy-efficient data</w:t>
      </w:r>
      <w:r w:rsidR="00D63917" w:rsidRPr="00AF4F47">
        <w:rPr>
          <w:lang w:eastAsia="ja-JP"/>
        </w:rPr>
        <w:t xml:space="preserve"> </w:t>
      </w:r>
      <w:r w:rsidRPr="00AF4F47">
        <w:rPr>
          <w:lang w:eastAsia="ja-JP"/>
        </w:rPr>
        <w:t>center</w:t>
      </w:r>
      <w:r w:rsidR="00D63917" w:rsidRPr="00AF4F47">
        <w:rPr>
          <w:lang w:eastAsia="ja-JP"/>
        </w:rPr>
        <w:t>”.</w:t>
      </w:r>
    </w:p>
    <w:p w14:paraId="265102A9" w14:textId="77777777" w:rsidR="00B36B9E" w:rsidRPr="00AF4F47" w:rsidRDefault="00B36B9E" w:rsidP="00455A15">
      <w:pPr>
        <w:contextualSpacing/>
        <w:jc w:val="both"/>
        <w:rPr>
          <w:b/>
          <w:color w:val="000000" w:themeColor="text1"/>
          <w:u w:val="single"/>
          <w:lang w:eastAsia="ko-KR"/>
        </w:rPr>
      </w:pPr>
    </w:p>
    <w:p w14:paraId="0CDFD854" w14:textId="77777777" w:rsidR="00B36B9E" w:rsidRPr="00AF4F47" w:rsidRDefault="008D60E5" w:rsidP="00455A15">
      <w:pPr>
        <w:contextualSpacing/>
        <w:jc w:val="both"/>
        <w:rPr>
          <w:b/>
          <w:color w:val="000000" w:themeColor="text1"/>
          <w:u w:val="single"/>
          <w:lang w:eastAsia="ko-KR"/>
        </w:rPr>
      </w:pPr>
      <w:r w:rsidRPr="00AF4F47">
        <w:rPr>
          <w:color w:val="000000"/>
        </w:rPr>
        <w:t xml:space="preserve">The </w:t>
      </w:r>
      <w:r w:rsidR="00B36B9E" w:rsidRPr="00AF4F47">
        <w:rPr>
          <w:color w:val="000000"/>
        </w:rPr>
        <w:t>Recommendation ITU-T L.1410 deals with environmental life cycle assessments (LCAs) of information and communication technology (ICT) goods, networks and services.</w:t>
      </w:r>
    </w:p>
    <w:p w14:paraId="027AB435" w14:textId="77777777" w:rsidR="00B36B9E" w:rsidRPr="00AF4F47" w:rsidRDefault="00B36B9E" w:rsidP="00455A15">
      <w:pPr>
        <w:ind w:left="1440"/>
        <w:contextualSpacing/>
        <w:rPr>
          <w:i/>
          <w:color w:val="00B0F0"/>
          <w:lang w:eastAsia="ko-KR"/>
        </w:rPr>
      </w:pPr>
    </w:p>
    <w:p w14:paraId="386016BE" w14:textId="77777777" w:rsidR="00B36B9E" w:rsidRPr="00AF4F47" w:rsidRDefault="00B36B9E" w:rsidP="000E0E25">
      <w:pPr>
        <w:pStyle w:val="Heading1"/>
        <w:numPr>
          <w:ilvl w:val="0"/>
          <w:numId w:val="8"/>
        </w:numPr>
        <w:jc w:val="left"/>
        <w:rPr>
          <w:u w:val="none"/>
          <w:lang w:eastAsia="ko-KR"/>
        </w:rPr>
      </w:pPr>
      <w:bookmarkStart w:id="36" w:name="_Toc227671146"/>
      <w:r w:rsidRPr="00AF4F47">
        <w:rPr>
          <w:u w:val="none"/>
        </w:rPr>
        <w:t>Analysis</w:t>
      </w:r>
      <w:r w:rsidRPr="00AF4F47">
        <w:rPr>
          <w:u w:val="none"/>
          <w:lang w:eastAsia="ko-KR"/>
        </w:rPr>
        <w:t xml:space="preserve"> of Further Study</w:t>
      </w:r>
      <w:bookmarkEnd w:id="36"/>
    </w:p>
    <w:p w14:paraId="1F53323B" w14:textId="77777777" w:rsidR="00D63917" w:rsidRPr="00AF4F47" w:rsidRDefault="00D63917" w:rsidP="00455A15">
      <w:pPr>
        <w:jc w:val="both"/>
        <w:rPr>
          <w:highlight w:val="yellow"/>
          <w:lang w:eastAsia="ko-KR"/>
        </w:rPr>
      </w:pPr>
    </w:p>
    <w:p w14:paraId="78EBA718" w14:textId="18C77CAF" w:rsidR="00D63917" w:rsidRPr="00AF4F47" w:rsidRDefault="00F06BFE" w:rsidP="00455A15">
      <w:pPr>
        <w:jc w:val="both"/>
        <w:rPr>
          <w:lang w:eastAsia="ko-KR"/>
        </w:rPr>
      </w:pPr>
      <w:r w:rsidRPr="00AF4F47">
        <w:rPr>
          <w:lang w:eastAsia="ko-KR"/>
        </w:rPr>
        <w:t xml:space="preserve">The energy consumption of the ICT sector, particularly data </w:t>
      </w:r>
      <w:proofErr w:type="spellStart"/>
      <w:r w:rsidRPr="00AF4F47">
        <w:rPr>
          <w:lang w:eastAsia="ko-KR"/>
        </w:rPr>
        <w:t>centres</w:t>
      </w:r>
      <w:proofErr w:type="spellEnd"/>
      <w:r w:rsidRPr="00AF4F47">
        <w:rPr>
          <w:lang w:eastAsia="ko-KR"/>
        </w:rPr>
        <w:t xml:space="preserve">, continues to increase globally due to more internet and broadband communication. The rapidly expanding data </w:t>
      </w:r>
      <w:proofErr w:type="spellStart"/>
      <w:r w:rsidRPr="00AF4F47">
        <w:rPr>
          <w:lang w:eastAsia="ko-KR"/>
        </w:rPr>
        <w:t>centre</w:t>
      </w:r>
      <w:proofErr w:type="spellEnd"/>
      <w:r w:rsidRPr="00AF4F47">
        <w:rPr>
          <w:lang w:eastAsia="ko-KR"/>
        </w:rPr>
        <w:t xml:space="preserve"> industry in the Asia Pacific remains a primary driver for global energy demand, with the region now consuming approximately 30% of the world's data </w:t>
      </w:r>
      <w:proofErr w:type="spellStart"/>
      <w:r w:rsidRPr="00AF4F47">
        <w:rPr>
          <w:lang w:eastAsia="ko-KR"/>
        </w:rPr>
        <w:t>centre</w:t>
      </w:r>
      <w:proofErr w:type="spellEnd"/>
      <w:r w:rsidRPr="00AF4F47">
        <w:rPr>
          <w:lang w:eastAsia="ko-KR"/>
        </w:rPr>
        <w:t xml:space="preserve"> energy as it </w:t>
      </w:r>
      <w:proofErr w:type="gramStart"/>
      <w:r w:rsidRPr="00AF4F47">
        <w:rPr>
          <w:lang w:eastAsia="ko-KR"/>
        </w:rPr>
        <w:t>scales</w:t>
      </w:r>
      <w:proofErr w:type="gramEnd"/>
      <w:r w:rsidRPr="00AF4F47">
        <w:rPr>
          <w:lang w:eastAsia="ko-KR"/>
        </w:rPr>
        <w:t xml:space="preserve"> to meet AI and cloud requirements. Consequently, operational costs have been heavily impacted by the rising costs of energy, making policy action essential to limit consumption growth.</w:t>
      </w:r>
    </w:p>
    <w:p w14:paraId="62B82257" w14:textId="55BAC385" w:rsidR="00C42F0D" w:rsidRPr="00AF4F47" w:rsidRDefault="00C42F0D" w:rsidP="00455A15">
      <w:pPr>
        <w:jc w:val="both"/>
      </w:pPr>
      <w:r w:rsidRPr="00AF4F47">
        <w:t xml:space="preserve">Against this trend, it is important to adopt policy actions to improve the energy efficiency of data </w:t>
      </w:r>
      <w:proofErr w:type="spellStart"/>
      <w:r w:rsidRPr="00AF4F47">
        <w:t>centres</w:t>
      </w:r>
      <w:proofErr w:type="spellEnd"/>
      <w:r w:rsidRPr="00AF4F47">
        <w:t xml:space="preserve"> and limit the energy consumption growth. Data </w:t>
      </w:r>
      <w:proofErr w:type="spellStart"/>
      <w:r w:rsidRPr="00AF4F47">
        <w:t>centres</w:t>
      </w:r>
      <w:proofErr w:type="spellEnd"/>
      <w:r w:rsidRPr="00AF4F47">
        <w:t xml:space="preserve"> and IT equipment are becoming increasingly energy-efficient, and there are a variety of metrics, standards, and certifications that have emerged such as PUE, CUE, WUE, LEED, and Energy Star. Standards and metrics are important to enable </w:t>
      </w:r>
      <w:proofErr w:type="gramStart"/>
      <w:r w:rsidRPr="00AF4F47">
        <w:t>the accurate</w:t>
      </w:r>
      <w:proofErr w:type="gramEnd"/>
      <w:r w:rsidRPr="00AF4F47">
        <w:t xml:space="preserve"> measurement and comparison of data </w:t>
      </w:r>
      <w:proofErr w:type="spellStart"/>
      <w:r w:rsidRPr="00AF4F47">
        <w:t>centres</w:t>
      </w:r>
      <w:proofErr w:type="spellEnd"/>
      <w:r w:rsidRPr="00AF4F47">
        <w:t xml:space="preserve"> and IT equipment and, along with certification programs, can maintain the integrity of tech companies’ claims for energy efficiency.</w:t>
      </w:r>
    </w:p>
    <w:p w14:paraId="6B54E3B0" w14:textId="77777777" w:rsidR="00D63917" w:rsidRPr="00AF4F47" w:rsidRDefault="00D63917" w:rsidP="00455A15">
      <w:pPr>
        <w:jc w:val="both"/>
        <w:rPr>
          <w:lang w:eastAsia="ko-KR"/>
        </w:rPr>
      </w:pPr>
    </w:p>
    <w:p w14:paraId="288C1239" w14:textId="03764580" w:rsidR="00696C28" w:rsidRPr="00AF4F47" w:rsidRDefault="00696C28" w:rsidP="00455A15">
      <w:pPr>
        <w:jc w:val="both"/>
        <w:rPr>
          <w:lang w:eastAsia="ko-KR"/>
        </w:rPr>
      </w:pPr>
      <w:r w:rsidRPr="00AF4F47">
        <w:rPr>
          <w:lang w:eastAsia="ko-KR"/>
        </w:rPr>
        <w:t xml:space="preserve">Moving forward, further study is required to enhance the regional scalability of Liquid Cooling and the standardization of climate-resilient infrastructure for flood and seismic protection. ASTAP member countries’ approach offers a practical, tropical-focused strategy for green data </w:t>
      </w:r>
      <w:proofErr w:type="spellStart"/>
      <w:r w:rsidRPr="00AF4F47">
        <w:rPr>
          <w:lang w:eastAsia="ko-KR"/>
        </w:rPr>
        <w:t>centres</w:t>
      </w:r>
      <w:proofErr w:type="spellEnd"/>
      <w:r w:rsidRPr="00AF4F47">
        <w:rPr>
          <w:lang w:eastAsia="ko-KR"/>
        </w:rPr>
        <w:t>, supporting ASTAP’s standardization goals. By recommending climate-specific solutions, such as Digital Twins and AI automation, and sharing regional best practices, this report enhances Asia-Pacific ICT sustainability and cooperation.</w:t>
      </w:r>
    </w:p>
    <w:p w14:paraId="7ED55C46" w14:textId="1C2FE9BC" w:rsidR="00754B84" w:rsidRPr="00AF4F47" w:rsidRDefault="00754B84">
      <w:pPr>
        <w:spacing w:after="200" w:line="276" w:lineRule="auto"/>
        <w:rPr>
          <w:lang w:eastAsia="ko-KR"/>
        </w:rPr>
      </w:pPr>
      <w:r w:rsidRPr="00AF4F47">
        <w:rPr>
          <w:lang w:eastAsia="ko-KR"/>
        </w:rPr>
        <w:br w:type="page"/>
      </w:r>
    </w:p>
    <w:p w14:paraId="5A41F89E" w14:textId="77AD38B3" w:rsidR="00B36B9E" w:rsidRPr="00870E12" w:rsidRDefault="00B36B9E" w:rsidP="00D07BE2">
      <w:pPr>
        <w:pStyle w:val="Heading1"/>
        <w:numPr>
          <w:ilvl w:val="0"/>
          <w:numId w:val="8"/>
        </w:numPr>
        <w:jc w:val="left"/>
        <w:rPr>
          <w:u w:val="none"/>
          <w:lang w:eastAsia="ko-KR"/>
        </w:rPr>
      </w:pPr>
      <w:bookmarkStart w:id="37" w:name="_Toc227671147"/>
      <w:r w:rsidRPr="00870E12">
        <w:rPr>
          <w:u w:val="none"/>
          <w:lang w:eastAsia="ko-KR"/>
        </w:rPr>
        <w:lastRenderedPageBreak/>
        <w:t>References</w:t>
      </w:r>
      <w:bookmarkEnd w:id="37"/>
    </w:p>
    <w:p w14:paraId="2FEBA3BC" w14:textId="77777777" w:rsidR="00B36B9E" w:rsidRPr="00AF4F47" w:rsidRDefault="00B36B9E" w:rsidP="00455A15">
      <w:pPr>
        <w:ind w:left="720"/>
        <w:contextualSpacing/>
        <w:rPr>
          <w:rFonts w:eastAsia="Malgun Gothic"/>
          <w:i/>
          <w:lang w:eastAsia="ko-KR"/>
        </w:rPr>
      </w:pPr>
    </w:p>
    <w:p w14:paraId="74947E68" w14:textId="77777777" w:rsidR="00754B84" w:rsidRPr="00AF4F47" w:rsidRDefault="00754B84" w:rsidP="00754B84">
      <w:pPr>
        <w:pStyle w:val="ListParagraph"/>
        <w:numPr>
          <w:ilvl w:val="0"/>
          <w:numId w:val="40"/>
        </w:numPr>
        <w:ind w:leftChars="0" w:left="567" w:hanging="567"/>
        <w:rPr>
          <w:lang w:eastAsia="ko-KR"/>
        </w:rPr>
      </w:pPr>
      <w:r w:rsidRPr="00AF4F47">
        <w:rPr>
          <w:lang w:eastAsia="ko-KR"/>
        </w:rPr>
        <w:t>APT/ASTAP-38: Questionnaire Summary on Green Data Center Practices and Climate Resilience in the Asia-Pacific Region, Feb 2026.</w:t>
      </w:r>
    </w:p>
    <w:p w14:paraId="5D752E1F" w14:textId="77777777" w:rsidR="00754B84" w:rsidRPr="00AF4F47" w:rsidRDefault="00754B84" w:rsidP="00754B84">
      <w:pPr>
        <w:pStyle w:val="ListParagraph"/>
        <w:ind w:leftChars="0" w:left="567"/>
        <w:rPr>
          <w:lang w:eastAsia="ko-KR"/>
        </w:rPr>
      </w:pPr>
    </w:p>
    <w:p w14:paraId="25A466B8" w14:textId="49D4DC25" w:rsidR="00754B84" w:rsidRPr="00AF4F47" w:rsidRDefault="00754B84" w:rsidP="00754B84">
      <w:pPr>
        <w:pStyle w:val="ListParagraph"/>
        <w:numPr>
          <w:ilvl w:val="0"/>
          <w:numId w:val="40"/>
        </w:numPr>
        <w:ind w:leftChars="0" w:left="567" w:hanging="567"/>
        <w:rPr>
          <w:lang w:eastAsia="ko-KR"/>
        </w:rPr>
      </w:pPr>
      <w:r w:rsidRPr="00AF4F47">
        <w:rPr>
          <w:lang w:eastAsia="ko-KR"/>
        </w:rPr>
        <w:t xml:space="preserve">Recommendation ITU-T L.1300: Best Practices on Green Data Centre, Web Feb 2026, </w:t>
      </w:r>
      <w:hyperlink r:id="rId27" w:history="1">
        <w:r w:rsidRPr="00AF4F47">
          <w:rPr>
            <w:rStyle w:val="Hyperlink"/>
            <w:lang w:eastAsia="ko-KR"/>
          </w:rPr>
          <w:t>https://www.itu.int/rec/T-REC-L.1300</w:t>
        </w:r>
      </w:hyperlink>
    </w:p>
    <w:p w14:paraId="060E4645" w14:textId="77777777" w:rsidR="00754B84" w:rsidRPr="00AF4F47" w:rsidRDefault="00754B84" w:rsidP="00754B84">
      <w:pPr>
        <w:pStyle w:val="ListParagraph"/>
        <w:ind w:left="960"/>
        <w:rPr>
          <w:lang w:eastAsia="ko-KR"/>
        </w:rPr>
      </w:pPr>
    </w:p>
    <w:p w14:paraId="5C5E5516" w14:textId="77777777" w:rsidR="00754B84" w:rsidRPr="00AF4F47" w:rsidRDefault="00754B84" w:rsidP="00754B84">
      <w:pPr>
        <w:pStyle w:val="ListParagraph"/>
        <w:numPr>
          <w:ilvl w:val="0"/>
          <w:numId w:val="40"/>
        </w:numPr>
        <w:ind w:leftChars="0" w:left="567" w:hanging="567"/>
        <w:rPr>
          <w:lang w:eastAsia="ko-KR"/>
        </w:rPr>
      </w:pPr>
      <w:r w:rsidRPr="00AF4F47">
        <w:rPr>
          <w:lang w:eastAsia="ko-KR"/>
        </w:rPr>
        <w:t>ITU-T WTSA-24 Resolution 73: Information and communication technologies, environment, climate change and circular economy, 2024.</w:t>
      </w:r>
    </w:p>
    <w:p w14:paraId="2B974EC3" w14:textId="77777777" w:rsidR="001C3B60" w:rsidRPr="00AF4F47" w:rsidRDefault="001C3B60" w:rsidP="00754B84">
      <w:pPr>
        <w:ind w:left="567" w:hanging="567"/>
        <w:rPr>
          <w:lang w:eastAsia="ko-KR"/>
        </w:rPr>
      </w:pPr>
    </w:p>
    <w:p w14:paraId="238C77DE" w14:textId="12B4A840" w:rsidR="001C3B60" w:rsidRPr="00AF4F47" w:rsidRDefault="001C3B60" w:rsidP="00754B84">
      <w:pPr>
        <w:pStyle w:val="ListParagraph"/>
        <w:numPr>
          <w:ilvl w:val="0"/>
          <w:numId w:val="40"/>
        </w:numPr>
        <w:ind w:leftChars="0" w:left="567" w:hanging="567"/>
        <w:rPr>
          <w:lang w:eastAsia="ko-KR"/>
        </w:rPr>
      </w:pPr>
      <w:r w:rsidRPr="00AF4F47">
        <w:rPr>
          <w:lang w:eastAsia="ko-KR"/>
        </w:rPr>
        <w:t xml:space="preserve">ISO/IEC TS 22237:2024, Information technology — Data </w:t>
      </w:r>
      <w:proofErr w:type="spellStart"/>
      <w:r w:rsidRPr="00AF4F47">
        <w:rPr>
          <w:lang w:eastAsia="ko-KR"/>
        </w:rPr>
        <w:t>centre</w:t>
      </w:r>
      <w:proofErr w:type="spellEnd"/>
      <w:r w:rsidRPr="00AF4F47">
        <w:rPr>
          <w:lang w:eastAsia="ko-KR"/>
        </w:rPr>
        <w:t xml:space="preserve"> facilities and infrastructures, Web Feb 2026, </w:t>
      </w:r>
      <w:hyperlink r:id="rId28" w:history="1">
        <w:r w:rsidRPr="00AF4F47">
          <w:rPr>
            <w:rStyle w:val="Hyperlink"/>
            <w:lang w:eastAsia="ko-KR"/>
          </w:rPr>
          <w:t>https://www.iso.org/standard/81935.html</w:t>
        </w:r>
      </w:hyperlink>
    </w:p>
    <w:p w14:paraId="52118EC8" w14:textId="77777777" w:rsidR="001C3B60" w:rsidRPr="00AF4F47" w:rsidRDefault="001C3B60" w:rsidP="00754B84">
      <w:pPr>
        <w:ind w:left="567" w:hanging="567"/>
        <w:rPr>
          <w:lang w:eastAsia="ko-KR"/>
        </w:rPr>
      </w:pPr>
    </w:p>
    <w:p w14:paraId="7678D3F3" w14:textId="62214E81" w:rsidR="00690E49" w:rsidRPr="00AF4F47" w:rsidRDefault="00690E49" w:rsidP="00754B84">
      <w:pPr>
        <w:pStyle w:val="ListParagraph"/>
        <w:numPr>
          <w:ilvl w:val="0"/>
          <w:numId w:val="40"/>
        </w:numPr>
        <w:ind w:leftChars="0" w:left="567" w:hanging="567"/>
        <w:rPr>
          <w:lang w:eastAsia="ko-KR"/>
        </w:rPr>
      </w:pPr>
      <w:r w:rsidRPr="00AF4F47">
        <w:rPr>
          <w:lang w:eastAsia="ko-KR"/>
        </w:rPr>
        <w:t>ISO/IEC 30134:2024, Information technology — Data centres — Key performance indicators (Series Update), Web Feb 2026, https://www.iso.org/standard/82541.html</w:t>
      </w:r>
    </w:p>
    <w:p w14:paraId="14680891" w14:textId="77777777" w:rsidR="00690E49" w:rsidRPr="00AF4F47" w:rsidRDefault="00690E49" w:rsidP="00754B84">
      <w:pPr>
        <w:ind w:left="567" w:hanging="567"/>
        <w:rPr>
          <w:lang w:eastAsia="ko-KR"/>
        </w:rPr>
      </w:pPr>
    </w:p>
    <w:p w14:paraId="761D5CBE" w14:textId="53C8ECAA" w:rsidR="00690E49" w:rsidRPr="00AF4F47" w:rsidRDefault="00690E49" w:rsidP="00754B84">
      <w:pPr>
        <w:pStyle w:val="ListParagraph"/>
        <w:numPr>
          <w:ilvl w:val="0"/>
          <w:numId w:val="40"/>
        </w:numPr>
        <w:ind w:leftChars="0" w:left="567" w:hanging="567"/>
        <w:rPr>
          <w:lang w:eastAsia="ko-KR"/>
        </w:rPr>
      </w:pPr>
      <w:r w:rsidRPr="00AF4F47">
        <w:rPr>
          <w:lang w:eastAsia="ko-KR"/>
        </w:rPr>
        <w:t>ETSI ES 205 200-1: Access, Terminals, Transmission and Multiplexing (ATTM); Energy management; Global KPIs.</w:t>
      </w:r>
    </w:p>
    <w:p w14:paraId="5F7BDC75" w14:textId="77777777" w:rsidR="00690E49" w:rsidRPr="00AF4F47" w:rsidRDefault="00690E49" w:rsidP="00754B84">
      <w:pPr>
        <w:ind w:left="567" w:hanging="567"/>
        <w:rPr>
          <w:lang w:eastAsia="ko-KR"/>
        </w:rPr>
      </w:pPr>
    </w:p>
    <w:p w14:paraId="6C53FC96" w14:textId="77777777" w:rsidR="005E068C" w:rsidRPr="00AF4F47" w:rsidRDefault="005E068C" w:rsidP="005E068C">
      <w:pPr>
        <w:pStyle w:val="ListParagraph"/>
        <w:numPr>
          <w:ilvl w:val="0"/>
          <w:numId w:val="40"/>
        </w:numPr>
        <w:ind w:leftChars="0" w:left="567" w:hanging="567"/>
        <w:rPr>
          <w:lang w:eastAsia="ko-KR"/>
        </w:rPr>
      </w:pPr>
      <w:r w:rsidRPr="00AF4F47">
        <w:rPr>
          <w:lang w:eastAsia="ko-KR"/>
        </w:rPr>
        <w:t>MCMC MTSFB TC G004:2024 – Specification for Green Data Centres (First Revision), Malaysian Communications and Multimedia Commission, 2024.</w:t>
      </w:r>
    </w:p>
    <w:p w14:paraId="489E4D09" w14:textId="77777777" w:rsidR="00690E49" w:rsidRPr="00AF4F47" w:rsidRDefault="00690E49" w:rsidP="00754B84">
      <w:pPr>
        <w:ind w:left="567" w:hanging="567"/>
        <w:rPr>
          <w:lang w:eastAsia="ko-KR"/>
        </w:rPr>
      </w:pPr>
    </w:p>
    <w:p w14:paraId="7BFE40A3" w14:textId="11FF9784" w:rsidR="00690E49" w:rsidRPr="00AF4F47" w:rsidRDefault="00690E49" w:rsidP="00754B84">
      <w:pPr>
        <w:pStyle w:val="ListParagraph"/>
        <w:numPr>
          <w:ilvl w:val="0"/>
          <w:numId w:val="40"/>
        </w:numPr>
        <w:ind w:leftChars="0" w:left="567" w:hanging="567"/>
        <w:rPr>
          <w:lang w:eastAsia="ko-KR"/>
        </w:rPr>
      </w:pPr>
      <w:r w:rsidRPr="00AF4F47">
        <w:rPr>
          <w:lang w:eastAsia="ko-KR"/>
        </w:rPr>
        <w:t>U.S. Green Building Council (USGBC), LEED v5 Green Building Rating System: Resilience and Decarbonization Framework, 2025.</w:t>
      </w:r>
    </w:p>
    <w:p w14:paraId="64029C68" w14:textId="77777777" w:rsidR="00690E49" w:rsidRPr="00AF4F47" w:rsidRDefault="00690E49" w:rsidP="00754B84">
      <w:pPr>
        <w:ind w:left="567" w:hanging="567"/>
        <w:rPr>
          <w:lang w:eastAsia="ko-KR"/>
        </w:rPr>
      </w:pPr>
    </w:p>
    <w:p w14:paraId="533730E6" w14:textId="48C8402C" w:rsidR="00690E49" w:rsidRPr="00AF4F47" w:rsidRDefault="00690E49" w:rsidP="00754B84">
      <w:pPr>
        <w:pStyle w:val="ListParagraph"/>
        <w:numPr>
          <w:ilvl w:val="0"/>
          <w:numId w:val="40"/>
        </w:numPr>
        <w:ind w:leftChars="0" w:left="567" w:hanging="567"/>
        <w:rPr>
          <w:lang w:eastAsia="ko-KR"/>
        </w:rPr>
      </w:pPr>
      <w:r w:rsidRPr="00AF4F47">
        <w:rPr>
          <w:lang w:eastAsia="ko-KR"/>
        </w:rPr>
        <w:t>The Green Grid: Liquid Cooling Maturity Model (LCMM) and Data Center Resource Effectiveness (DCRE) Framework, Web Jan 2026.</w:t>
      </w:r>
    </w:p>
    <w:p w14:paraId="19B6F503" w14:textId="77777777" w:rsidR="005E068C" w:rsidRPr="00AF4F47" w:rsidRDefault="005E068C" w:rsidP="005E068C">
      <w:pPr>
        <w:pStyle w:val="ListParagraph"/>
        <w:ind w:left="960"/>
        <w:rPr>
          <w:lang w:eastAsia="ko-KR"/>
        </w:rPr>
      </w:pPr>
    </w:p>
    <w:p w14:paraId="17B8F401" w14:textId="77777777" w:rsidR="005E068C" w:rsidRPr="00AF4F47" w:rsidRDefault="005E068C" w:rsidP="005E068C">
      <w:pPr>
        <w:pStyle w:val="ListParagraph"/>
        <w:numPr>
          <w:ilvl w:val="0"/>
          <w:numId w:val="40"/>
        </w:numPr>
        <w:ind w:leftChars="0" w:left="567" w:hanging="567"/>
        <w:rPr>
          <w:lang w:eastAsia="ko-KR"/>
        </w:rPr>
      </w:pPr>
      <w:r w:rsidRPr="00AF4F47">
        <w:rPr>
          <w:lang w:eastAsia="ko-KR"/>
        </w:rPr>
        <w:t>Performance Indicator (PI), The Green Grid Metric for Cooling Resilience, Web Jan 2026, https://www.thegreengrid.org/metrics</w:t>
      </w:r>
    </w:p>
    <w:p w14:paraId="648AF74A" w14:textId="77777777" w:rsidR="00690E49" w:rsidRPr="00AF4F47" w:rsidRDefault="00690E49" w:rsidP="00754B84">
      <w:pPr>
        <w:ind w:left="567" w:hanging="567"/>
        <w:rPr>
          <w:lang w:eastAsia="ko-KR"/>
        </w:rPr>
      </w:pPr>
    </w:p>
    <w:p w14:paraId="40C1F864" w14:textId="77777777" w:rsidR="00754B84" w:rsidRPr="00AF4F47" w:rsidRDefault="00754B84" w:rsidP="00754B84">
      <w:pPr>
        <w:pStyle w:val="ListParagraph"/>
        <w:numPr>
          <w:ilvl w:val="0"/>
          <w:numId w:val="40"/>
        </w:numPr>
        <w:ind w:leftChars="0" w:left="567" w:hanging="567"/>
        <w:rPr>
          <w:lang w:eastAsia="ko-KR"/>
        </w:rPr>
      </w:pPr>
      <w:r w:rsidRPr="00AF4F47">
        <w:rPr>
          <w:lang w:eastAsia="ko-KR"/>
        </w:rPr>
        <w:t xml:space="preserve">Uptime Institute Tier Certifications, Web Feb 2026, </w:t>
      </w:r>
      <w:hyperlink r:id="rId29" w:history="1">
        <w:r w:rsidRPr="00AF4F47">
          <w:rPr>
            <w:rStyle w:val="Hyperlink"/>
            <w:lang w:eastAsia="ko-KR"/>
          </w:rPr>
          <w:t>https://uptimeinstitute.com/tiers</w:t>
        </w:r>
      </w:hyperlink>
    </w:p>
    <w:p w14:paraId="03186734" w14:textId="77777777" w:rsidR="00D25DE1" w:rsidRPr="00AF4F47" w:rsidRDefault="00D25DE1" w:rsidP="00455A15">
      <w:pPr>
        <w:rPr>
          <w:strike/>
          <w:lang w:eastAsia="ko-KR"/>
        </w:rPr>
      </w:pPr>
    </w:p>
    <w:p w14:paraId="5E7F726A" w14:textId="32E4224D" w:rsidR="0091713C" w:rsidRPr="00AF4F47" w:rsidRDefault="00B36B9E" w:rsidP="005E068C">
      <w:pPr>
        <w:pStyle w:val="ListParagraph"/>
        <w:numPr>
          <w:ilvl w:val="0"/>
          <w:numId w:val="40"/>
        </w:numPr>
        <w:ind w:leftChars="0" w:left="567" w:hanging="567"/>
        <w:rPr>
          <w:lang w:eastAsia="ko-KR"/>
        </w:rPr>
      </w:pPr>
      <w:r w:rsidRPr="00AF4F47">
        <w:rPr>
          <w:lang w:eastAsia="ko-KR"/>
        </w:rPr>
        <w:t xml:space="preserve">ETSI releases the first global KPI on energy-efficiency in ICT, Web 26 May 2019 </w:t>
      </w:r>
      <w:hyperlink r:id="rId30" w:history="1">
        <w:r w:rsidR="00D50C4F" w:rsidRPr="00AF4F47">
          <w:rPr>
            <w:lang w:eastAsia="ko-KR"/>
          </w:rPr>
          <w:t>https://www.etsi.org/newsroom/news/798-2014-06-press-etsi-releases-the-first-global-kpi-on-energy-efficiency-in-ict</w:t>
        </w:r>
      </w:hyperlink>
    </w:p>
    <w:p w14:paraId="5A552B24" w14:textId="77777777" w:rsidR="0091713C" w:rsidRPr="00AF4F47" w:rsidRDefault="0091713C" w:rsidP="005E068C">
      <w:pPr>
        <w:pStyle w:val="ListParagraph"/>
        <w:ind w:leftChars="0" w:left="567"/>
        <w:rPr>
          <w:lang w:eastAsia="ko-KR"/>
        </w:rPr>
      </w:pPr>
    </w:p>
    <w:p w14:paraId="1064EDBB" w14:textId="4F90968E" w:rsidR="00D50C4F" w:rsidRPr="00AF4F47" w:rsidRDefault="00D50C4F" w:rsidP="005E068C">
      <w:pPr>
        <w:pStyle w:val="ListParagraph"/>
        <w:numPr>
          <w:ilvl w:val="0"/>
          <w:numId w:val="40"/>
        </w:numPr>
        <w:ind w:leftChars="0" w:left="567" w:hanging="567"/>
        <w:rPr>
          <w:lang w:eastAsia="ko-KR"/>
        </w:rPr>
      </w:pPr>
      <w:r w:rsidRPr="00AF4F47">
        <w:rPr>
          <w:lang w:eastAsia="ko-KR"/>
        </w:rPr>
        <w:t>Performance Indicator, Green Grid’s New Data Center Metric, Explained</w:t>
      </w:r>
      <w:r w:rsidR="0091713C" w:rsidRPr="00AF4F47">
        <w:rPr>
          <w:lang w:eastAsia="ko-KR"/>
        </w:rPr>
        <w:t xml:space="preserve">, Web 26 May 2019, </w:t>
      </w:r>
      <w:hyperlink r:id="rId31" w:history="1">
        <w:r w:rsidR="0091713C" w:rsidRPr="00AF4F47">
          <w:rPr>
            <w:lang w:eastAsia="ko-KR"/>
          </w:rPr>
          <w:t>https://www.datacenterknowledge.com/archives/2016/07/18/performance-indicator-green-grids-new-data-center-metric-explained</w:t>
        </w:r>
      </w:hyperlink>
    </w:p>
    <w:p w14:paraId="0B00D6C2" w14:textId="77777777" w:rsidR="00A76275" w:rsidRPr="00AF4F47" w:rsidRDefault="00A76275" w:rsidP="005E068C">
      <w:pPr>
        <w:pStyle w:val="ListParagraph"/>
        <w:ind w:leftChars="0" w:left="567"/>
        <w:rPr>
          <w:lang w:eastAsia="ko-KR"/>
        </w:rPr>
      </w:pPr>
    </w:p>
    <w:p w14:paraId="3A3B9051" w14:textId="625DCF85" w:rsidR="00A76275" w:rsidRPr="00AF4F47" w:rsidRDefault="00A76275" w:rsidP="005E068C">
      <w:pPr>
        <w:pStyle w:val="ListParagraph"/>
        <w:numPr>
          <w:ilvl w:val="0"/>
          <w:numId w:val="40"/>
        </w:numPr>
        <w:ind w:leftChars="0" w:left="567" w:hanging="567"/>
        <w:rPr>
          <w:lang w:eastAsia="ko-KR"/>
        </w:rPr>
      </w:pPr>
      <w:r w:rsidRPr="00AF4F47">
        <w:rPr>
          <w:lang w:eastAsia="ko-KR"/>
        </w:rPr>
        <w:t xml:space="preserve">Green Grid Creates Metrics for Carbon Water, Web 21 May 2019, </w:t>
      </w:r>
      <w:hyperlink r:id="rId32" w:history="1">
        <w:r w:rsidR="00685773" w:rsidRPr="00AF4F47">
          <w:rPr>
            <w:lang w:eastAsia="ko-KR"/>
          </w:rPr>
          <w:t>https://www.datacenterknowledge.com/archives/2010/12/02/green-grid-creates-metrics-for-carbon-water</w:t>
        </w:r>
      </w:hyperlink>
    </w:p>
    <w:p w14:paraId="1A1C43FA" w14:textId="77777777" w:rsidR="00685773" w:rsidRPr="00AF4F47" w:rsidRDefault="00685773" w:rsidP="005E068C">
      <w:pPr>
        <w:pStyle w:val="ListParagraph"/>
        <w:ind w:leftChars="0" w:left="567"/>
        <w:rPr>
          <w:lang w:eastAsia="ko-KR"/>
        </w:rPr>
      </w:pPr>
    </w:p>
    <w:p w14:paraId="27AD664F" w14:textId="77777777" w:rsidR="00E575B1" w:rsidRPr="00AF4F47" w:rsidRDefault="00E575B1" w:rsidP="00455A15">
      <w:pPr>
        <w:rPr>
          <w:b/>
          <w:bCs/>
          <w:caps/>
        </w:rPr>
      </w:pPr>
    </w:p>
    <w:p w14:paraId="5DAD5F5A" w14:textId="77777777" w:rsidR="00E575B1" w:rsidRPr="00AF4F47" w:rsidRDefault="00E575B1" w:rsidP="00455A15">
      <w:pPr>
        <w:rPr>
          <w:b/>
          <w:bCs/>
          <w:caps/>
        </w:rPr>
      </w:pPr>
    </w:p>
    <w:p w14:paraId="676881BE" w14:textId="6E7D0570" w:rsidR="008E30C2" w:rsidRPr="00AF4F47" w:rsidRDefault="008E30C2">
      <w:pPr>
        <w:spacing w:after="200" w:line="276" w:lineRule="auto"/>
        <w:rPr>
          <w:b/>
          <w:bCs/>
          <w:caps/>
        </w:rPr>
      </w:pPr>
      <w:r w:rsidRPr="00AF4F47">
        <w:rPr>
          <w:b/>
          <w:bCs/>
          <w:caps/>
        </w:rPr>
        <w:br w:type="page"/>
      </w:r>
    </w:p>
    <w:p w14:paraId="4D468536" w14:textId="325492A2" w:rsidR="00CE5E86" w:rsidRPr="00AF4F47" w:rsidRDefault="008E30C2" w:rsidP="008E30C2">
      <w:pPr>
        <w:spacing w:after="200" w:line="276" w:lineRule="auto"/>
        <w:jc w:val="right"/>
        <w:rPr>
          <w:rFonts w:ascii="Times New Roman Bold" w:hAnsi="Times New Roman Bold" w:hint="eastAsia"/>
        </w:rPr>
      </w:pPr>
      <w:r w:rsidRPr="00AF4F47">
        <w:rPr>
          <w:rFonts w:ascii="Times New Roman Bold" w:hAnsi="Times New Roman Bold"/>
        </w:rPr>
        <w:lastRenderedPageBreak/>
        <w:t>Attachment</w:t>
      </w:r>
    </w:p>
    <w:p w14:paraId="2E507C57" w14:textId="69056B2F" w:rsidR="008E30C2" w:rsidRPr="00AF4F47" w:rsidRDefault="008E30C2" w:rsidP="008E67FF">
      <w:pPr>
        <w:spacing w:after="200" w:line="276" w:lineRule="auto"/>
        <w:jc w:val="both"/>
        <w:rPr>
          <w:rFonts w:ascii="Times New Roman Bold" w:hAnsi="Times New Roman Bold" w:hint="eastAsia"/>
          <w:b/>
          <w:bCs/>
        </w:rPr>
      </w:pPr>
      <w:r w:rsidRPr="00AF4F47">
        <w:rPr>
          <w:bCs/>
        </w:rPr>
        <w:t>APT Members' Responses to Questionnaire on green data center practices and climate resilience in the Asia-Pacific regions</w:t>
      </w:r>
      <w:r w:rsidR="002F37F8" w:rsidRPr="00AF4F47">
        <w:rPr>
          <w:bCs/>
        </w:rPr>
        <w:t>.</w:t>
      </w:r>
    </w:p>
    <w:p w14:paraId="60A1A56A" w14:textId="2A3188A4" w:rsidR="00400DA0" w:rsidRPr="00AF4F47" w:rsidRDefault="00945255" w:rsidP="008E30C2">
      <w:pPr>
        <w:spacing w:after="200" w:line="276" w:lineRule="auto"/>
        <w:rPr>
          <w:rFonts w:ascii="Times New Roman Bold" w:hAnsi="Times New Roman Bold" w:hint="eastAsia"/>
          <w:b/>
          <w:bCs/>
        </w:rPr>
      </w:pPr>
      <w:r>
        <w:rPr>
          <w:rFonts w:ascii="Times New Roman Bold" w:hAnsi="Times New Roman Bold" w:hint="eastAsia"/>
          <w:b/>
          <w:bCs/>
          <w:noProof/>
        </w:rPr>
        <w:object w:dxaOrig="1520" w:dyaOrig="988" w14:anchorId="311E916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alt="" style="width:78.65pt;height:52.6pt;mso-width-percent:0;mso-height-percent:0;mso-width-percent:0;mso-height-percent:0" o:ole="">
            <v:imagedata r:id="rId33" o:title=""/>
          </v:shape>
          <o:OLEObject Type="Embed" ProgID="PowerPoint.Show.12" ShapeID="_x0000_i1025" DrawAspect="Icon" ObjectID="_1839492055" r:id="rId34"/>
        </w:object>
      </w:r>
      <w:bookmarkStart w:id="38" w:name="_MON_1838292072"/>
      <w:bookmarkEnd w:id="38"/>
      <w:r>
        <w:rPr>
          <w:rFonts w:ascii="Times New Roman Bold" w:hAnsi="Times New Roman Bold" w:hint="eastAsia"/>
          <w:b/>
          <w:bCs/>
          <w:noProof/>
        </w:rPr>
        <w:object w:dxaOrig="1504" w:dyaOrig="981" w14:anchorId="4E309278">
          <v:shape id="_x0000_i1026" type="#_x0000_t75" alt="" style="width:1in;height:52.1pt;mso-width-percent:0;mso-height-percent:0;mso-width-percent:0;mso-height-percent:0" o:ole="">
            <v:imagedata r:id="rId35" o:title=""/>
          </v:shape>
          <o:OLEObject Type="Embed" ProgID="Word.Document.12" ShapeID="_x0000_i1026" DrawAspect="Icon" ObjectID="_1839492056" r:id="rId36">
            <o:FieldCodes>\s</o:FieldCodes>
          </o:OLEObject>
        </w:object>
      </w:r>
    </w:p>
    <w:sectPr w:rsidR="00400DA0" w:rsidRPr="00AF4F47" w:rsidSect="00846F18">
      <w:pgSz w:w="11909" w:h="16834" w:code="9"/>
      <w:pgMar w:top="1152" w:right="1296" w:bottom="1296" w:left="1440" w:header="720" w:footer="864"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4DE571B" w14:textId="77777777" w:rsidR="005A5A76" w:rsidRDefault="005A5A76">
      <w:r>
        <w:separator/>
      </w:r>
    </w:p>
  </w:endnote>
  <w:endnote w:type="continuationSeparator" w:id="0">
    <w:p w14:paraId="27898A25" w14:textId="77777777" w:rsidR="005A5A76" w:rsidRDefault="005A5A76">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Malgun Gothic">
    <w:altName w:val="맑은 고딕"/>
    <w:panose1 w:val="020B0503020000020004"/>
    <w:charset w:val="81"/>
    <w:family w:val="swiss"/>
    <w:pitch w:val="variable"/>
    <w:sig w:usb0="9000002F" w:usb1="29D77CFB" w:usb2="00000012" w:usb3="00000000" w:csb0="00080001" w:csb1="00000000"/>
  </w:font>
  <w:font w:name="Cordia New">
    <w:panose1 w:val="020B0304020202020204"/>
    <w:charset w:val="00"/>
    <w:family w:val="swiss"/>
    <w:pitch w:val="variable"/>
    <w:sig w:usb0="81000003" w:usb1="00000000" w:usb2="00000000" w:usb3="00000000" w:csb0="00010001" w:csb1="00000000"/>
  </w:font>
  <w:font w:name="BatangChe">
    <w:charset w:val="81"/>
    <w:family w:val="modern"/>
    <w:pitch w:val="fixed"/>
    <w:sig w:usb0="B00002AF" w:usb1="69D77CFB" w:usb2="00000030" w:usb3="00000000" w:csb0="0008009F" w:csb1="00000000"/>
  </w:font>
  <w:font w:name="Cambria">
    <w:panose1 w:val="02040503050406030204"/>
    <w:charset w:val="00"/>
    <w:family w:val="roman"/>
    <w:pitch w:val="variable"/>
    <w:sig w:usb0="E00006FF" w:usb1="420024FF" w:usb2="02000000" w:usb3="00000000" w:csb0="0000019F" w:csb1="00000000"/>
  </w:font>
  <w:font w:name="Angsana New">
    <w:panose1 w:val="02020603050405020304"/>
    <w:charset w:val="00"/>
    <w:family w:val="roman"/>
    <w:pitch w:val="variable"/>
    <w:sig w:usb0="81000003" w:usb1="00000000" w:usb2="00000000" w:usb3="00000000" w:csb0="00010001" w:csb1="00000000"/>
  </w:font>
  <w:font w:name="MS Mincho">
    <w:panose1 w:val="02020609040205080304"/>
    <w:charset w:val="80"/>
    <w:family w:val="modern"/>
    <w:pitch w:val="fixed"/>
    <w:sig w:usb0="E00002FF" w:usb1="6AC7FDFB" w:usb2="08000012" w:usb3="00000000" w:csb0="0002009F" w:csb1="00000000"/>
  </w:font>
  <w:font w:name="MS PGothic">
    <w:altName w:val="ＭＳ Ｐゴシック"/>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Batang">
    <w:panose1 w:val="02030600000101010101"/>
    <w:charset w:val="81"/>
    <w:family w:val="roman"/>
    <w:pitch w:val="variable"/>
    <w:sig w:usb0="B00002AF" w:usb1="69D77CFB" w:usb2="00000030" w:usb3="00000000" w:csb0="0008009F" w:csb1="00000000"/>
  </w:font>
  <w:font w:name="MS Gothic">
    <w:altName w:val="ＭＳ ゴシック"/>
    <w:panose1 w:val="020B0609070205080204"/>
    <w:charset w:val="80"/>
    <w:family w:val="modern"/>
    <w:pitch w:val="fixed"/>
    <w:sig w:usb0="E00002FF" w:usb1="6AC7FDFB" w:usb2="08000012" w:usb3="00000000" w:csb0="0002009F" w:csb1="00000000"/>
  </w:font>
  <w:font w:name="Cambria Math">
    <w:panose1 w:val="02040503050406030204"/>
    <w:charset w:val="00"/>
    <w:family w:val="roman"/>
    <w:pitch w:val="variable"/>
    <w:sig w:usb0="E00006FF" w:usb1="420024FF" w:usb2="02000000" w:usb3="00000000" w:csb0="0000019F" w:csb1="00000000"/>
  </w:font>
  <w:font w:name="Times New Roman Bold">
    <w:panose1 w:val="02020803070505020304"/>
    <w:charset w:val="00"/>
    <w:family w:val="roman"/>
    <w:notTrueType/>
    <w:pitch w:val="default"/>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393F5C" w14:textId="675F64B3" w:rsidR="00455A15" w:rsidRDefault="00455A15" w:rsidP="00F739A1">
    <w:pPr>
      <w:pStyle w:val="Footer"/>
      <w:framePr w:wrap="around" w:vAnchor="text" w:hAnchor="margin" w:xAlign="right" w:y="1"/>
      <w:rPr>
        <w:rStyle w:val="PageNumber"/>
      </w:rPr>
    </w:pPr>
    <w:r>
      <w:rPr>
        <w:rStyle w:val="PageNumber"/>
      </w:rPr>
      <w:fldChar w:fldCharType="begin"/>
    </w:r>
    <w:r>
      <w:rPr>
        <w:rStyle w:val="PageNumber"/>
      </w:rPr>
      <w:instrText xml:space="preserve">PAGE  </w:instrText>
    </w:r>
    <w:r>
      <w:rPr>
        <w:rStyle w:val="PageNumber"/>
      </w:rPr>
      <w:fldChar w:fldCharType="separate"/>
    </w:r>
    <w:r>
      <w:rPr>
        <w:rStyle w:val="PageNumber"/>
        <w:noProof/>
      </w:rPr>
      <w:t>2</w:t>
    </w:r>
    <w:r>
      <w:rPr>
        <w:rStyle w:val="PageNumber"/>
      </w:rPr>
      <w:fldChar w:fldCharType="end"/>
    </w:r>
  </w:p>
  <w:p w14:paraId="07408990" w14:textId="77777777" w:rsidR="00455A15" w:rsidRDefault="00455A15" w:rsidP="00F739A1">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9B4A1AC" w14:textId="78F3849E" w:rsidR="000941EF" w:rsidRPr="000941EF" w:rsidRDefault="00D70F51" w:rsidP="000B0467">
    <w:pPr>
      <w:pStyle w:val="Footer"/>
      <w:tabs>
        <w:tab w:val="clear" w:pos="8640"/>
        <w:tab w:val="left" w:pos="3060"/>
        <w:tab w:val="right" w:pos="9171"/>
      </w:tabs>
    </w:pPr>
    <w:r w:rsidRPr="000941EF">
      <w:rPr>
        <w:bCs/>
      </w:rPr>
      <w:t>APT/ASTAP/REPT-43</w:t>
    </w:r>
    <w:r>
      <w:rPr>
        <w:bCs/>
      </w:rPr>
      <w:t xml:space="preserve"> (Rev.1)</w:t>
    </w:r>
    <w:r w:rsidR="000941EF" w:rsidRPr="000941EF">
      <w:rPr>
        <w:bCs/>
      </w:rPr>
      <w:tab/>
    </w:r>
    <w:r w:rsidR="000941EF" w:rsidRPr="000941EF">
      <w:rPr>
        <w:bCs/>
      </w:rPr>
      <w:tab/>
    </w:r>
    <w:r w:rsidR="000B0467">
      <w:rPr>
        <w:bCs/>
      </w:rPr>
      <w:tab/>
    </w:r>
    <w:r w:rsidR="008E30C2" w:rsidRPr="008E30C2">
      <w:rPr>
        <w:bCs/>
      </w:rPr>
      <w:t xml:space="preserve">Page </w:t>
    </w:r>
    <w:r w:rsidR="008E30C2" w:rsidRPr="008E30C2">
      <w:rPr>
        <w:b/>
        <w:bCs/>
      </w:rPr>
      <w:fldChar w:fldCharType="begin"/>
    </w:r>
    <w:r w:rsidR="008E30C2" w:rsidRPr="008E30C2">
      <w:rPr>
        <w:b/>
        <w:bCs/>
      </w:rPr>
      <w:instrText xml:space="preserve"> PAGE  \* Arabic  \* MERGEFORMAT </w:instrText>
    </w:r>
    <w:r w:rsidR="008E30C2" w:rsidRPr="008E30C2">
      <w:rPr>
        <w:b/>
        <w:bCs/>
      </w:rPr>
      <w:fldChar w:fldCharType="separate"/>
    </w:r>
    <w:r w:rsidR="008E30C2" w:rsidRPr="008E30C2">
      <w:rPr>
        <w:b/>
        <w:bCs/>
        <w:noProof/>
      </w:rPr>
      <w:t>1</w:t>
    </w:r>
    <w:r w:rsidR="008E30C2" w:rsidRPr="008E30C2">
      <w:rPr>
        <w:b/>
        <w:bCs/>
      </w:rPr>
      <w:fldChar w:fldCharType="end"/>
    </w:r>
    <w:r w:rsidR="008E30C2" w:rsidRPr="008E30C2">
      <w:rPr>
        <w:bCs/>
      </w:rPr>
      <w:t xml:space="preserve"> of </w:t>
    </w:r>
    <w:r w:rsidR="008E30C2" w:rsidRPr="008E30C2">
      <w:rPr>
        <w:b/>
        <w:bCs/>
      </w:rPr>
      <w:fldChar w:fldCharType="begin"/>
    </w:r>
    <w:r w:rsidR="008E30C2" w:rsidRPr="008E30C2">
      <w:rPr>
        <w:b/>
        <w:bCs/>
      </w:rPr>
      <w:instrText xml:space="preserve"> NUMPAGES  \* Arabic  \* MERGEFORMAT </w:instrText>
    </w:r>
    <w:r w:rsidR="008E30C2" w:rsidRPr="008E30C2">
      <w:rPr>
        <w:b/>
        <w:bCs/>
      </w:rPr>
      <w:fldChar w:fldCharType="separate"/>
    </w:r>
    <w:r w:rsidR="008E30C2" w:rsidRPr="008E30C2">
      <w:rPr>
        <w:b/>
        <w:bCs/>
        <w:noProof/>
      </w:rPr>
      <w:t>2</w:t>
    </w:r>
    <w:r w:rsidR="008E30C2" w:rsidRPr="008E30C2">
      <w:rPr>
        <w:b/>
        <w:bCs/>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969B96" w14:textId="3AEF1891" w:rsidR="00455A15" w:rsidRPr="00FD71E0" w:rsidRDefault="00455A15" w:rsidP="00F739A1">
    <w:pPr>
      <w:pStyle w:val="Footer"/>
      <w:tabs>
        <w:tab w:val="clear" w:pos="4320"/>
        <w:tab w:val="clear" w:pos="8640"/>
      </w:tabs>
      <w:rPr>
        <w:sz w:val="16"/>
        <w:szCs w:val="16"/>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FC63596" w14:textId="77777777" w:rsidR="005A5A76" w:rsidRDefault="005A5A76">
      <w:r>
        <w:separator/>
      </w:r>
    </w:p>
  </w:footnote>
  <w:footnote w:type="continuationSeparator" w:id="0">
    <w:p w14:paraId="1519D2BB" w14:textId="77777777" w:rsidR="005A5A76" w:rsidRDefault="005A5A76">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F2CF63" w14:textId="77777777" w:rsidR="000B0467" w:rsidRDefault="000B0467">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A136A5" w14:textId="77777777" w:rsidR="00455A15" w:rsidRDefault="00455A15" w:rsidP="00F739A1">
    <w:pPr>
      <w:pStyle w:val="Header"/>
      <w:tabs>
        <w:tab w:val="clear" w:pos="4320"/>
        <w:tab w:val="clear" w:pos="8640"/>
      </w:tabs>
      <w:rPr>
        <w:lang w:eastAsia="ko-KR"/>
      </w:rPr>
    </w:pPr>
  </w:p>
  <w:p w14:paraId="37BA160F" w14:textId="77777777" w:rsidR="00455A15" w:rsidRDefault="00455A15"/>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52577F" w14:textId="77777777" w:rsidR="000B0467" w:rsidRDefault="000B0467">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52F1A39"/>
    <w:multiLevelType w:val="hybridMultilevel"/>
    <w:tmpl w:val="8036FC18"/>
    <w:lvl w:ilvl="0" w:tplc="043E0001">
      <w:start w:val="1"/>
      <w:numFmt w:val="bullet"/>
      <w:lvlText w:val=""/>
      <w:lvlJc w:val="left"/>
      <w:pPr>
        <w:ind w:left="720" w:hanging="360"/>
      </w:pPr>
      <w:rPr>
        <w:rFonts w:ascii="Symbol" w:hAnsi="Symbol" w:hint="default"/>
      </w:rPr>
    </w:lvl>
    <w:lvl w:ilvl="1" w:tplc="043E0003" w:tentative="1">
      <w:start w:val="1"/>
      <w:numFmt w:val="bullet"/>
      <w:lvlText w:val="o"/>
      <w:lvlJc w:val="left"/>
      <w:pPr>
        <w:ind w:left="1440" w:hanging="360"/>
      </w:pPr>
      <w:rPr>
        <w:rFonts w:ascii="Courier New" w:hAnsi="Courier New" w:cs="Courier New" w:hint="default"/>
      </w:rPr>
    </w:lvl>
    <w:lvl w:ilvl="2" w:tplc="043E0005" w:tentative="1">
      <w:start w:val="1"/>
      <w:numFmt w:val="bullet"/>
      <w:lvlText w:val=""/>
      <w:lvlJc w:val="left"/>
      <w:pPr>
        <w:ind w:left="2160" w:hanging="360"/>
      </w:pPr>
      <w:rPr>
        <w:rFonts w:ascii="Wingdings" w:hAnsi="Wingdings" w:hint="default"/>
      </w:rPr>
    </w:lvl>
    <w:lvl w:ilvl="3" w:tplc="043E0001" w:tentative="1">
      <w:start w:val="1"/>
      <w:numFmt w:val="bullet"/>
      <w:lvlText w:val=""/>
      <w:lvlJc w:val="left"/>
      <w:pPr>
        <w:ind w:left="2880" w:hanging="360"/>
      </w:pPr>
      <w:rPr>
        <w:rFonts w:ascii="Symbol" w:hAnsi="Symbol" w:hint="default"/>
      </w:rPr>
    </w:lvl>
    <w:lvl w:ilvl="4" w:tplc="043E0003" w:tentative="1">
      <w:start w:val="1"/>
      <w:numFmt w:val="bullet"/>
      <w:lvlText w:val="o"/>
      <w:lvlJc w:val="left"/>
      <w:pPr>
        <w:ind w:left="3600" w:hanging="360"/>
      </w:pPr>
      <w:rPr>
        <w:rFonts w:ascii="Courier New" w:hAnsi="Courier New" w:cs="Courier New" w:hint="default"/>
      </w:rPr>
    </w:lvl>
    <w:lvl w:ilvl="5" w:tplc="043E0005" w:tentative="1">
      <w:start w:val="1"/>
      <w:numFmt w:val="bullet"/>
      <w:lvlText w:val=""/>
      <w:lvlJc w:val="left"/>
      <w:pPr>
        <w:ind w:left="4320" w:hanging="360"/>
      </w:pPr>
      <w:rPr>
        <w:rFonts w:ascii="Wingdings" w:hAnsi="Wingdings" w:hint="default"/>
      </w:rPr>
    </w:lvl>
    <w:lvl w:ilvl="6" w:tplc="043E0001" w:tentative="1">
      <w:start w:val="1"/>
      <w:numFmt w:val="bullet"/>
      <w:lvlText w:val=""/>
      <w:lvlJc w:val="left"/>
      <w:pPr>
        <w:ind w:left="5040" w:hanging="360"/>
      </w:pPr>
      <w:rPr>
        <w:rFonts w:ascii="Symbol" w:hAnsi="Symbol" w:hint="default"/>
      </w:rPr>
    </w:lvl>
    <w:lvl w:ilvl="7" w:tplc="043E0003" w:tentative="1">
      <w:start w:val="1"/>
      <w:numFmt w:val="bullet"/>
      <w:lvlText w:val="o"/>
      <w:lvlJc w:val="left"/>
      <w:pPr>
        <w:ind w:left="5760" w:hanging="360"/>
      </w:pPr>
      <w:rPr>
        <w:rFonts w:ascii="Courier New" w:hAnsi="Courier New" w:cs="Courier New" w:hint="default"/>
      </w:rPr>
    </w:lvl>
    <w:lvl w:ilvl="8" w:tplc="043E0005" w:tentative="1">
      <w:start w:val="1"/>
      <w:numFmt w:val="bullet"/>
      <w:lvlText w:val=""/>
      <w:lvlJc w:val="left"/>
      <w:pPr>
        <w:ind w:left="6480" w:hanging="360"/>
      </w:pPr>
      <w:rPr>
        <w:rFonts w:ascii="Wingdings" w:hAnsi="Wingdings" w:hint="default"/>
      </w:rPr>
    </w:lvl>
  </w:abstractNum>
  <w:abstractNum w:abstractNumId="1" w15:restartNumberingAfterBreak="0">
    <w:nsid w:val="0CD920A9"/>
    <w:multiLevelType w:val="hybridMultilevel"/>
    <w:tmpl w:val="4AC6FA7A"/>
    <w:lvl w:ilvl="0" w:tplc="04A8E9A4">
      <w:start w:val="1"/>
      <w:numFmt w:val="decimal"/>
      <w:lvlText w:val="[%1]"/>
      <w:lvlJc w:val="left"/>
      <w:pPr>
        <w:ind w:left="36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 w15:restartNumberingAfterBreak="0">
    <w:nsid w:val="0D970914"/>
    <w:multiLevelType w:val="hybridMultilevel"/>
    <w:tmpl w:val="EA9AC58C"/>
    <w:lvl w:ilvl="0" w:tplc="04090001">
      <w:start w:val="1"/>
      <w:numFmt w:val="bullet"/>
      <w:lvlText w:val=""/>
      <w:lvlJc w:val="left"/>
      <w:pPr>
        <w:ind w:left="720" w:hanging="360"/>
      </w:pPr>
      <w:rPr>
        <w:rFonts w:ascii="Symbol" w:hAnsi="Symbol" w:hint="default"/>
      </w:rPr>
    </w:lvl>
    <w:lvl w:ilvl="1" w:tplc="04090001">
      <w:start w:val="1"/>
      <w:numFmt w:val="bullet"/>
      <w:lvlText w:val=""/>
      <w:lvlJc w:val="left"/>
      <w:pPr>
        <w:ind w:left="1440" w:hanging="360"/>
      </w:pPr>
      <w:rPr>
        <w:rFonts w:ascii="Symbol" w:hAnsi="Symbol"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0FD341FA"/>
    <w:multiLevelType w:val="hybridMultilevel"/>
    <w:tmpl w:val="C9F44AF0"/>
    <w:lvl w:ilvl="0" w:tplc="44090001">
      <w:start w:val="1"/>
      <w:numFmt w:val="bullet"/>
      <w:lvlText w:val=""/>
      <w:lvlJc w:val="left"/>
      <w:pPr>
        <w:ind w:left="720" w:hanging="360"/>
      </w:pPr>
      <w:rPr>
        <w:rFonts w:ascii="Symbol" w:hAnsi="Symbol" w:hint="default"/>
      </w:rPr>
    </w:lvl>
    <w:lvl w:ilvl="1" w:tplc="44090003" w:tentative="1">
      <w:start w:val="1"/>
      <w:numFmt w:val="bullet"/>
      <w:lvlText w:val="o"/>
      <w:lvlJc w:val="left"/>
      <w:pPr>
        <w:ind w:left="1440" w:hanging="360"/>
      </w:pPr>
      <w:rPr>
        <w:rFonts w:ascii="Courier New" w:hAnsi="Courier New" w:cs="Courier New" w:hint="default"/>
      </w:rPr>
    </w:lvl>
    <w:lvl w:ilvl="2" w:tplc="44090005" w:tentative="1">
      <w:start w:val="1"/>
      <w:numFmt w:val="bullet"/>
      <w:lvlText w:val=""/>
      <w:lvlJc w:val="left"/>
      <w:pPr>
        <w:ind w:left="2160" w:hanging="360"/>
      </w:pPr>
      <w:rPr>
        <w:rFonts w:ascii="Wingdings" w:hAnsi="Wingdings" w:hint="default"/>
      </w:rPr>
    </w:lvl>
    <w:lvl w:ilvl="3" w:tplc="44090001" w:tentative="1">
      <w:start w:val="1"/>
      <w:numFmt w:val="bullet"/>
      <w:lvlText w:val=""/>
      <w:lvlJc w:val="left"/>
      <w:pPr>
        <w:ind w:left="2880" w:hanging="360"/>
      </w:pPr>
      <w:rPr>
        <w:rFonts w:ascii="Symbol" w:hAnsi="Symbol" w:hint="default"/>
      </w:rPr>
    </w:lvl>
    <w:lvl w:ilvl="4" w:tplc="44090003" w:tentative="1">
      <w:start w:val="1"/>
      <w:numFmt w:val="bullet"/>
      <w:lvlText w:val="o"/>
      <w:lvlJc w:val="left"/>
      <w:pPr>
        <w:ind w:left="3600" w:hanging="360"/>
      </w:pPr>
      <w:rPr>
        <w:rFonts w:ascii="Courier New" w:hAnsi="Courier New" w:cs="Courier New" w:hint="default"/>
      </w:rPr>
    </w:lvl>
    <w:lvl w:ilvl="5" w:tplc="44090005" w:tentative="1">
      <w:start w:val="1"/>
      <w:numFmt w:val="bullet"/>
      <w:lvlText w:val=""/>
      <w:lvlJc w:val="left"/>
      <w:pPr>
        <w:ind w:left="4320" w:hanging="360"/>
      </w:pPr>
      <w:rPr>
        <w:rFonts w:ascii="Wingdings" w:hAnsi="Wingdings" w:hint="default"/>
      </w:rPr>
    </w:lvl>
    <w:lvl w:ilvl="6" w:tplc="44090001" w:tentative="1">
      <w:start w:val="1"/>
      <w:numFmt w:val="bullet"/>
      <w:lvlText w:val=""/>
      <w:lvlJc w:val="left"/>
      <w:pPr>
        <w:ind w:left="5040" w:hanging="360"/>
      </w:pPr>
      <w:rPr>
        <w:rFonts w:ascii="Symbol" w:hAnsi="Symbol" w:hint="default"/>
      </w:rPr>
    </w:lvl>
    <w:lvl w:ilvl="7" w:tplc="44090003" w:tentative="1">
      <w:start w:val="1"/>
      <w:numFmt w:val="bullet"/>
      <w:lvlText w:val="o"/>
      <w:lvlJc w:val="left"/>
      <w:pPr>
        <w:ind w:left="5760" w:hanging="360"/>
      </w:pPr>
      <w:rPr>
        <w:rFonts w:ascii="Courier New" w:hAnsi="Courier New" w:cs="Courier New" w:hint="default"/>
      </w:rPr>
    </w:lvl>
    <w:lvl w:ilvl="8" w:tplc="44090005" w:tentative="1">
      <w:start w:val="1"/>
      <w:numFmt w:val="bullet"/>
      <w:lvlText w:val=""/>
      <w:lvlJc w:val="left"/>
      <w:pPr>
        <w:ind w:left="6480" w:hanging="360"/>
      </w:pPr>
      <w:rPr>
        <w:rFonts w:ascii="Wingdings" w:hAnsi="Wingdings" w:hint="default"/>
      </w:rPr>
    </w:lvl>
  </w:abstractNum>
  <w:abstractNum w:abstractNumId="4" w15:restartNumberingAfterBreak="0">
    <w:nsid w:val="13090183"/>
    <w:multiLevelType w:val="hybridMultilevel"/>
    <w:tmpl w:val="2FB6CFCC"/>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15:restartNumberingAfterBreak="0">
    <w:nsid w:val="13777EFD"/>
    <w:multiLevelType w:val="hybridMultilevel"/>
    <w:tmpl w:val="01E4062A"/>
    <w:lvl w:ilvl="0" w:tplc="B9DEED24">
      <w:start w:val="3"/>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15:restartNumberingAfterBreak="0">
    <w:nsid w:val="1A864438"/>
    <w:multiLevelType w:val="hybridMultilevel"/>
    <w:tmpl w:val="DB5CDF4A"/>
    <w:lvl w:ilvl="0" w:tplc="04210005">
      <w:start w:val="1"/>
      <w:numFmt w:val="bullet"/>
      <w:lvlText w:val=""/>
      <w:lvlJc w:val="left"/>
      <w:pPr>
        <w:ind w:left="1440" w:hanging="360"/>
      </w:pPr>
      <w:rPr>
        <w:rFonts w:ascii="Wingdings" w:hAnsi="Wingdings" w:hint="default"/>
      </w:rPr>
    </w:lvl>
    <w:lvl w:ilvl="1" w:tplc="04210003" w:tentative="1">
      <w:start w:val="1"/>
      <w:numFmt w:val="bullet"/>
      <w:lvlText w:val="o"/>
      <w:lvlJc w:val="left"/>
      <w:pPr>
        <w:ind w:left="2160" w:hanging="360"/>
      </w:pPr>
      <w:rPr>
        <w:rFonts w:ascii="Courier New" w:hAnsi="Courier New" w:cs="Courier New" w:hint="default"/>
      </w:rPr>
    </w:lvl>
    <w:lvl w:ilvl="2" w:tplc="04210005" w:tentative="1">
      <w:start w:val="1"/>
      <w:numFmt w:val="bullet"/>
      <w:lvlText w:val=""/>
      <w:lvlJc w:val="left"/>
      <w:pPr>
        <w:ind w:left="2880" w:hanging="360"/>
      </w:pPr>
      <w:rPr>
        <w:rFonts w:ascii="Wingdings" w:hAnsi="Wingdings" w:hint="default"/>
      </w:rPr>
    </w:lvl>
    <w:lvl w:ilvl="3" w:tplc="04210001" w:tentative="1">
      <w:start w:val="1"/>
      <w:numFmt w:val="bullet"/>
      <w:lvlText w:val=""/>
      <w:lvlJc w:val="left"/>
      <w:pPr>
        <w:ind w:left="3600" w:hanging="360"/>
      </w:pPr>
      <w:rPr>
        <w:rFonts w:ascii="Symbol" w:hAnsi="Symbol" w:hint="default"/>
      </w:rPr>
    </w:lvl>
    <w:lvl w:ilvl="4" w:tplc="04210003" w:tentative="1">
      <w:start w:val="1"/>
      <w:numFmt w:val="bullet"/>
      <w:lvlText w:val="o"/>
      <w:lvlJc w:val="left"/>
      <w:pPr>
        <w:ind w:left="4320" w:hanging="360"/>
      </w:pPr>
      <w:rPr>
        <w:rFonts w:ascii="Courier New" w:hAnsi="Courier New" w:cs="Courier New" w:hint="default"/>
      </w:rPr>
    </w:lvl>
    <w:lvl w:ilvl="5" w:tplc="04210005" w:tentative="1">
      <w:start w:val="1"/>
      <w:numFmt w:val="bullet"/>
      <w:lvlText w:val=""/>
      <w:lvlJc w:val="left"/>
      <w:pPr>
        <w:ind w:left="5040" w:hanging="360"/>
      </w:pPr>
      <w:rPr>
        <w:rFonts w:ascii="Wingdings" w:hAnsi="Wingdings" w:hint="default"/>
      </w:rPr>
    </w:lvl>
    <w:lvl w:ilvl="6" w:tplc="04210001" w:tentative="1">
      <w:start w:val="1"/>
      <w:numFmt w:val="bullet"/>
      <w:lvlText w:val=""/>
      <w:lvlJc w:val="left"/>
      <w:pPr>
        <w:ind w:left="5760" w:hanging="360"/>
      </w:pPr>
      <w:rPr>
        <w:rFonts w:ascii="Symbol" w:hAnsi="Symbol" w:hint="default"/>
      </w:rPr>
    </w:lvl>
    <w:lvl w:ilvl="7" w:tplc="04210003" w:tentative="1">
      <w:start w:val="1"/>
      <w:numFmt w:val="bullet"/>
      <w:lvlText w:val="o"/>
      <w:lvlJc w:val="left"/>
      <w:pPr>
        <w:ind w:left="6480" w:hanging="360"/>
      </w:pPr>
      <w:rPr>
        <w:rFonts w:ascii="Courier New" w:hAnsi="Courier New" w:cs="Courier New" w:hint="default"/>
      </w:rPr>
    </w:lvl>
    <w:lvl w:ilvl="8" w:tplc="04210005" w:tentative="1">
      <w:start w:val="1"/>
      <w:numFmt w:val="bullet"/>
      <w:lvlText w:val=""/>
      <w:lvlJc w:val="left"/>
      <w:pPr>
        <w:ind w:left="7200" w:hanging="360"/>
      </w:pPr>
      <w:rPr>
        <w:rFonts w:ascii="Wingdings" w:hAnsi="Wingdings" w:hint="default"/>
      </w:rPr>
    </w:lvl>
  </w:abstractNum>
  <w:abstractNum w:abstractNumId="7" w15:restartNumberingAfterBreak="0">
    <w:nsid w:val="1D9A523F"/>
    <w:multiLevelType w:val="hybridMultilevel"/>
    <w:tmpl w:val="005C3AE2"/>
    <w:lvl w:ilvl="0" w:tplc="5EE857FC">
      <w:start w:val="1"/>
      <w:numFmt w:val="bullet"/>
      <w:lvlText w:val="•"/>
      <w:lvlJc w:val="left"/>
      <w:pPr>
        <w:tabs>
          <w:tab w:val="num" w:pos="720"/>
        </w:tabs>
        <w:ind w:left="720" w:hanging="360"/>
      </w:pPr>
      <w:rPr>
        <w:rFonts w:ascii="Times New Roman" w:hAnsi="Times New Roman" w:hint="default"/>
      </w:rPr>
    </w:lvl>
    <w:lvl w:ilvl="1" w:tplc="F6026826" w:tentative="1">
      <w:start w:val="1"/>
      <w:numFmt w:val="bullet"/>
      <w:lvlText w:val="•"/>
      <w:lvlJc w:val="left"/>
      <w:pPr>
        <w:tabs>
          <w:tab w:val="num" w:pos="1440"/>
        </w:tabs>
        <w:ind w:left="1440" w:hanging="360"/>
      </w:pPr>
      <w:rPr>
        <w:rFonts w:ascii="Times New Roman" w:hAnsi="Times New Roman" w:hint="default"/>
      </w:rPr>
    </w:lvl>
    <w:lvl w:ilvl="2" w:tplc="0388E958" w:tentative="1">
      <w:start w:val="1"/>
      <w:numFmt w:val="bullet"/>
      <w:lvlText w:val="•"/>
      <w:lvlJc w:val="left"/>
      <w:pPr>
        <w:tabs>
          <w:tab w:val="num" w:pos="2160"/>
        </w:tabs>
        <w:ind w:left="2160" w:hanging="360"/>
      </w:pPr>
      <w:rPr>
        <w:rFonts w:ascii="Times New Roman" w:hAnsi="Times New Roman" w:hint="default"/>
      </w:rPr>
    </w:lvl>
    <w:lvl w:ilvl="3" w:tplc="903265E0" w:tentative="1">
      <w:start w:val="1"/>
      <w:numFmt w:val="bullet"/>
      <w:lvlText w:val="•"/>
      <w:lvlJc w:val="left"/>
      <w:pPr>
        <w:tabs>
          <w:tab w:val="num" w:pos="2880"/>
        </w:tabs>
        <w:ind w:left="2880" w:hanging="360"/>
      </w:pPr>
      <w:rPr>
        <w:rFonts w:ascii="Times New Roman" w:hAnsi="Times New Roman" w:hint="default"/>
      </w:rPr>
    </w:lvl>
    <w:lvl w:ilvl="4" w:tplc="B59816BC" w:tentative="1">
      <w:start w:val="1"/>
      <w:numFmt w:val="bullet"/>
      <w:lvlText w:val="•"/>
      <w:lvlJc w:val="left"/>
      <w:pPr>
        <w:tabs>
          <w:tab w:val="num" w:pos="3600"/>
        </w:tabs>
        <w:ind w:left="3600" w:hanging="360"/>
      </w:pPr>
      <w:rPr>
        <w:rFonts w:ascii="Times New Roman" w:hAnsi="Times New Roman" w:hint="default"/>
      </w:rPr>
    </w:lvl>
    <w:lvl w:ilvl="5" w:tplc="7674D840" w:tentative="1">
      <w:start w:val="1"/>
      <w:numFmt w:val="bullet"/>
      <w:lvlText w:val="•"/>
      <w:lvlJc w:val="left"/>
      <w:pPr>
        <w:tabs>
          <w:tab w:val="num" w:pos="4320"/>
        </w:tabs>
        <w:ind w:left="4320" w:hanging="360"/>
      </w:pPr>
      <w:rPr>
        <w:rFonts w:ascii="Times New Roman" w:hAnsi="Times New Roman" w:hint="default"/>
      </w:rPr>
    </w:lvl>
    <w:lvl w:ilvl="6" w:tplc="CF4E5E58" w:tentative="1">
      <w:start w:val="1"/>
      <w:numFmt w:val="bullet"/>
      <w:lvlText w:val="•"/>
      <w:lvlJc w:val="left"/>
      <w:pPr>
        <w:tabs>
          <w:tab w:val="num" w:pos="5040"/>
        </w:tabs>
        <w:ind w:left="5040" w:hanging="360"/>
      </w:pPr>
      <w:rPr>
        <w:rFonts w:ascii="Times New Roman" w:hAnsi="Times New Roman" w:hint="default"/>
      </w:rPr>
    </w:lvl>
    <w:lvl w:ilvl="7" w:tplc="DD9E7930" w:tentative="1">
      <w:start w:val="1"/>
      <w:numFmt w:val="bullet"/>
      <w:lvlText w:val="•"/>
      <w:lvlJc w:val="left"/>
      <w:pPr>
        <w:tabs>
          <w:tab w:val="num" w:pos="5760"/>
        </w:tabs>
        <w:ind w:left="5760" w:hanging="360"/>
      </w:pPr>
      <w:rPr>
        <w:rFonts w:ascii="Times New Roman" w:hAnsi="Times New Roman" w:hint="default"/>
      </w:rPr>
    </w:lvl>
    <w:lvl w:ilvl="8" w:tplc="AEE414C8" w:tentative="1">
      <w:start w:val="1"/>
      <w:numFmt w:val="bullet"/>
      <w:lvlText w:val="•"/>
      <w:lvlJc w:val="left"/>
      <w:pPr>
        <w:tabs>
          <w:tab w:val="num" w:pos="6480"/>
        </w:tabs>
        <w:ind w:left="6480" w:hanging="360"/>
      </w:pPr>
      <w:rPr>
        <w:rFonts w:ascii="Times New Roman" w:hAnsi="Times New Roman" w:hint="default"/>
      </w:rPr>
    </w:lvl>
  </w:abstractNum>
  <w:abstractNum w:abstractNumId="8" w15:restartNumberingAfterBreak="0">
    <w:nsid w:val="22111804"/>
    <w:multiLevelType w:val="hybridMultilevel"/>
    <w:tmpl w:val="2B629BF4"/>
    <w:lvl w:ilvl="0" w:tplc="043E0001">
      <w:start w:val="1"/>
      <w:numFmt w:val="bullet"/>
      <w:lvlText w:val=""/>
      <w:lvlJc w:val="left"/>
      <w:pPr>
        <w:ind w:left="720" w:hanging="360"/>
      </w:pPr>
      <w:rPr>
        <w:rFonts w:ascii="Symbol" w:hAnsi="Symbol" w:hint="default"/>
      </w:rPr>
    </w:lvl>
    <w:lvl w:ilvl="1" w:tplc="043E0003" w:tentative="1">
      <w:start w:val="1"/>
      <w:numFmt w:val="bullet"/>
      <w:lvlText w:val="o"/>
      <w:lvlJc w:val="left"/>
      <w:pPr>
        <w:ind w:left="1440" w:hanging="360"/>
      </w:pPr>
      <w:rPr>
        <w:rFonts w:ascii="Courier New" w:hAnsi="Courier New" w:cs="Courier New" w:hint="default"/>
      </w:rPr>
    </w:lvl>
    <w:lvl w:ilvl="2" w:tplc="043E0005" w:tentative="1">
      <w:start w:val="1"/>
      <w:numFmt w:val="bullet"/>
      <w:lvlText w:val=""/>
      <w:lvlJc w:val="left"/>
      <w:pPr>
        <w:ind w:left="2160" w:hanging="360"/>
      </w:pPr>
      <w:rPr>
        <w:rFonts w:ascii="Wingdings" w:hAnsi="Wingdings" w:hint="default"/>
      </w:rPr>
    </w:lvl>
    <w:lvl w:ilvl="3" w:tplc="043E0001" w:tentative="1">
      <w:start w:val="1"/>
      <w:numFmt w:val="bullet"/>
      <w:lvlText w:val=""/>
      <w:lvlJc w:val="left"/>
      <w:pPr>
        <w:ind w:left="2880" w:hanging="360"/>
      </w:pPr>
      <w:rPr>
        <w:rFonts w:ascii="Symbol" w:hAnsi="Symbol" w:hint="default"/>
      </w:rPr>
    </w:lvl>
    <w:lvl w:ilvl="4" w:tplc="043E0003" w:tentative="1">
      <w:start w:val="1"/>
      <w:numFmt w:val="bullet"/>
      <w:lvlText w:val="o"/>
      <w:lvlJc w:val="left"/>
      <w:pPr>
        <w:ind w:left="3600" w:hanging="360"/>
      </w:pPr>
      <w:rPr>
        <w:rFonts w:ascii="Courier New" w:hAnsi="Courier New" w:cs="Courier New" w:hint="default"/>
      </w:rPr>
    </w:lvl>
    <w:lvl w:ilvl="5" w:tplc="043E0005" w:tentative="1">
      <w:start w:val="1"/>
      <w:numFmt w:val="bullet"/>
      <w:lvlText w:val=""/>
      <w:lvlJc w:val="left"/>
      <w:pPr>
        <w:ind w:left="4320" w:hanging="360"/>
      </w:pPr>
      <w:rPr>
        <w:rFonts w:ascii="Wingdings" w:hAnsi="Wingdings" w:hint="default"/>
      </w:rPr>
    </w:lvl>
    <w:lvl w:ilvl="6" w:tplc="043E0001" w:tentative="1">
      <w:start w:val="1"/>
      <w:numFmt w:val="bullet"/>
      <w:lvlText w:val=""/>
      <w:lvlJc w:val="left"/>
      <w:pPr>
        <w:ind w:left="5040" w:hanging="360"/>
      </w:pPr>
      <w:rPr>
        <w:rFonts w:ascii="Symbol" w:hAnsi="Symbol" w:hint="default"/>
      </w:rPr>
    </w:lvl>
    <w:lvl w:ilvl="7" w:tplc="043E0003" w:tentative="1">
      <w:start w:val="1"/>
      <w:numFmt w:val="bullet"/>
      <w:lvlText w:val="o"/>
      <w:lvlJc w:val="left"/>
      <w:pPr>
        <w:ind w:left="5760" w:hanging="360"/>
      </w:pPr>
      <w:rPr>
        <w:rFonts w:ascii="Courier New" w:hAnsi="Courier New" w:cs="Courier New" w:hint="default"/>
      </w:rPr>
    </w:lvl>
    <w:lvl w:ilvl="8" w:tplc="043E0005" w:tentative="1">
      <w:start w:val="1"/>
      <w:numFmt w:val="bullet"/>
      <w:lvlText w:val=""/>
      <w:lvlJc w:val="left"/>
      <w:pPr>
        <w:ind w:left="6480" w:hanging="360"/>
      </w:pPr>
      <w:rPr>
        <w:rFonts w:ascii="Wingdings" w:hAnsi="Wingdings" w:hint="default"/>
      </w:rPr>
    </w:lvl>
  </w:abstractNum>
  <w:abstractNum w:abstractNumId="9" w15:restartNumberingAfterBreak="0">
    <w:nsid w:val="2A3B525C"/>
    <w:multiLevelType w:val="multilevel"/>
    <w:tmpl w:val="251879DC"/>
    <w:lvl w:ilvl="0">
      <w:start w:val="1"/>
      <w:numFmt w:val="bullet"/>
      <w:lvlText w:val=""/>
      <w:lvlJc w:val="left"/>
      <w:pPr>
        <w:tabs>
          <w:tab w:val="num" w:pos="720"/>
        </w:tabs>
        <w:ind w:left="720" w:hanging="360"/>
      </w:pPr>
      <w:rPr>
        <w:rFonts w:ascii="Symbol" w:hAnsi="Symbol" w:hint="default"/>
        <w:sz w:val="20"/>
      </w:rPr>
    </w:lvl>
    <w:lvl w:ilvl="1">
      <w:start w:val="6"/>
      <w:numFmt w:val="decimal"/>
      <w:lvlText w:val="%2."/>
      <w:lvlJc w:val="left"/>
      <w:pPr>
        <w:ind w:left="1440" w:hanging="360"/>
      </w:pPr>
      <w:rPr>
        <w:rFonts w:hint="default"/>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 w15:restartNumberingAfterBreak="0">
    <w:nsid w:val="2F4470D5"/>
    <w:multiLevelType w:val="hybridMultilevel"/>
    <w:tmpl w:val="AB2EA34C"/>
    <w:lvl w:ilvl="0" w:tplc="19484C3A">
      <w:start w:val="1"/>
      <w:numFmt w:val="decimal"/>
      <w:lvlText w:val="%1."/>
      <w:lvlJc w:val="left"/>
      <w:pPr>
        <w:ind w:left="720" w:hanging="360"/>
      </w:pPr>
      <w:rPr>
        <w:rFonts w:hint="default"/>
        <w:u w:val="none"/>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 w15:restartNumberingAfterBreak="0">
    <w:nsid w:val="30A86380"/>
    <w:multiLevelType w:val="hybridMultilevel"/>
    <w:tmpl w:val="CE24B6BC"/>
    <w:lvl w:ilvl="0" w:tplc="043E0001">
      <w:start w:val="1"/>
      <w:numFmt w:val="bullet"/>
      <w:lvlText w:val=""/>
      <w:lvlJc w:val="left"/>
      <w:pPr>
        <w:ind w:left="720" w:hanging="360"/>
      </w:pPr>
      <w:rPr>
        <w:rFonts w:ascii="Symbol" w:hAnsi="Symbol" w:hint="default"/>
      </w:rPr>
    </w:lvl>
    <w:lvl w:ilvl="1" w:tplc="043E0003" w:tentative="1">
      <w:start w:val="1"/>
      <w:numFmt w:val="bullet"/>
      <w:lvlText w:val="o"/>
      <w:lvlJc w:val="left"/>
      <w:pPr>
        <w:ind w:left="1440" w:hanging="360"/>
      </w:pPr>
      <w:rPr>
        <w:rFonts w:ascii="Courier New" w:hAnsi="Courier New" w:cs="Courier New" w:hint="default"/>
      </w:rPr>
    </w:lvl>
    <w:lvl w:ilvl="2" w:tplc="043E0005" w:tentative="1">
      <w:start w:val="1"/>
      <w:numFmt w:val="bullet"/>
      <w:lvlText w:val=""/>
      <w:lvlJc w:val="left"/>
      <w:pPr>
        <w:ind w:left="2160" w:hanging="360"/>
      </w:pPr>
      <w:rPr>
        <w:rFonts w:ascii="Wingdings" w:hAnsi="Wingdings" w:hint="default"/>
      </w:rPr>
    </w:lvl>
    <w:lvl w:ilvl="3" w:tplc="043E0001" w:tentative="1">
      <w:start w:val="1"/>
      <w:numFmt w:val="bullet"/>
      <w:lvlText w:val=""/>
      <w:lvlJc w:val="left"/>
      <w:pPr>
        <w:ind w:left="2880" w:hanging="360"/>
      </w:pPr>
      <w:rPr>
        <w:rFonts w:ascii="Symbol" w:hAnsi="Symbol" w:hint="default"/>
      </w:rPr>
    </w:lvl>
    <w:lvl w:ilvl="4" w:tplc="043E0003" w:tentative="1">
      <w:start w:val="1"/>
      <w:numFmt w:val="bullet"/>
      <w:lvlText w:val="o"/>
      <w:lvlJc w:val="left"/>
      <w:pPr>
        <w:ind w:left="3600" w:hanging="360"/>
      </w:pPr>
      <w:rPr>
        <w:rFonts w:ascii="Courier New" w:hAnsi="Courier New" w:cs="Courier New" w:hint="default"/>
      </w:rPr>
    </w:lvl>
    <w:lvl w:ilvl="5" w:tplc="043E0005" w:tentative="1">
      <w:start w:val="1"/>
      <w:numFmt w:val="bullet"/>
      <w:lvlText w:val=""/>
      <w:lvlJc w:val="left"/>
      <w:pPr>
        <w:ind w:left="4320" w:hanging="360"/>
      </w:pPr>
      <w:rPr>
        <w:rFonts w:ascii="Wingdings" w:hAnsi="Wingdings" w:hint="default"/>
      </w:rPr>
    </w:lvl>
    <w:lvl w:ilvl="6" w:tplc="043E0001" w:tentative="1">
      <w:start w:val="1"/>
      <w:numFmt w:val="bullet"/>
      <w:lvlText w:val=""/>
      <w:lvlJc w:val="left"/>
      <w:pPr>
        <w:ind w:left="5040" w:hanging="360"/>
      </w:pPr>
      <w:rPr>
        <w:rFonts w:ascii="Symbol" w:hAnsi="Symbol" w:hint="default"/>
      </w:rPr>
    </w:lvl>
    <w:lvl w:ilvl="7" w:tplc="043E0003" w:tentative="1">
      <w:start w:val="1"/>
      <w:numFmt w:val="bullet"/>
      <w:lvlText w:val="o"/>
      <w:lvlJc w:val="left"/>
      <w:pPr>
        <w:ind w:left="5760" w:hanging="360"/>
      </w:pPr>
      <w:rPr>
        <w:rFonts w:ascii="Courier New" w:hAnsi="Courier New" w:cs="Courier New" w:hint="default"/>
      </w:rPr>
    </w:lvl>
    <w:lvl w:ilvl="8" w:tplc="043E0005" w:tentative="1">
      <w:start w:val="1"/>
      <w:numFmt w:val="bullet"/>
      <w:lvlText w:val=""/>
      <w:lvlJc w:val="left"/>
      <w:pPr>
        <w:ind w:left="6480" w:hanging="360"/>
      </w:pPr>
      <w:rPr>
        <w:rFonts w:ascii="Wingdings" w:hAnsi="Wingdings" w:hint="default"/>
      </w:rPr>
    </w:lvl>
  </w:abstractNum>
  <w:abstractNum w:abstractNumId="12" w15:restartNumberingAfterBreak="0">
    <w:nsid w:val="317B6778"/>
    <w:multiLevelType w:val="hybridMultilevel"/>
    <w:tmpl w:val="E7266138"/>
    <w:lvl w:ilvl="0" w:tplc="09008FA2">
      <w:start w:val="1"/>
      <w:numFmt w:val="decimal"/>
      <w:pStyle w:val="Style1"/>
      <w:lvlText w:val="%1."/>
      <w:lvlJc w:val="left"/>
      <w:pPr>
        <w:ind w:left="720"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37847F94"/>
    <w:multiLevelType w:val="hybridMultilevel"/>
    <w:tmpl w:val="7074AA14"/>
    <w:lvl w:ilvl="0" w:tplc="0809000F">
      <w:start w:val="1"/>
      <w:numFmt w:val="decimal"/>
      <w:lvlText w:val="%1."/>
      <w:lvlJc w:val="left"/>
      <w:pPr>
        <w:ind w:left="360" w:hanging="360"/>
      </w:p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4" w15:restartNumberingAfterBreak="0">
    <w:nsid w:val="3BC24E49"/>
    <w:multiLevelType w:val="hybridMultilevel"/>
    <w:tmpl w:val="1B34DBC2"/>
    <w:lvl w:ilvl="0" w:tplc="61F6A8C2">
      <w:start w:val="1"/>
      <w:numFmt w:val="bullet"/>
      <w:lvlText w:val=""/>
      <w:lvlJc w:val="left"/>
      <w:pPr>
        <w:tabs>
          <w:tab w:val="num" w:pos="1440"/>
        </w:tabs>
        <w:ind w:left="1440" w:hanging="360"/>
      </w:pPr>
      <w:rPr>
        <w:rFonts w:ascii="Wingdings" w:hAnsi="Wingdings" w:hint="default"/>
      </w:rPr>
    </w:lvl>
    <w:lvl w:ilvl="1" w:tplc="8610B81E" w:tentative="1">
      <w:start w:val="1"/>
      <w:numFmt w:val="bullet"/>
      <w:lvlText w:val=""/>
      <w:lvlJc w:val="left"/>
      <w:pPr>
        <w:tabs>
          <w:tab w:val="num" w:pos="2160"/>
        </w:tabs>
        <w:ind w:left="2160" w:hanging="360"/>
      </w:pPr>
      <w:rPr>
        <w:rFonts w:ascii="Wingdings" w:hAnsi="Wingdings" w:hint="default"/>
      </w:rPr>
    </w:lvl>
    <w:lvl w:ilvl="2" w:tplc="E0FCACC6" w:tentative="1">
      <w:start w:val="1"/>
      <w:numFmt w:val="bullet"/>
      <w:lvlText w:val=""/>
      <w:lvlJc w:val="left"/>
      <w:pPr>
        <w:tabs>
          <w:tab w:val="num" w:pos="2880"/>
        </w:tabs>
        <w:ind w:left="2880" w:hanging="360"/>
      </w:pPr>
      <w:rPr>
        <w:rFonts w:ascii="Wingdings" w:hAnsi="Wingdings" w:hint="default"/>
      </w:rPr>
    </w:lvl>
    <w:lvl w:ilvl="3" w:tplc="B7A6DEA6" w:tentative="1">
      <w:start w:val="1"/>
      <w:numFmt w:val="bullet"/>
      <w:lvlText w:val=""/>
      <w:lvlJc w:val="left"/>
      <w:pPr>
        <w:tabs>
          <w:tab w:val="num" w:pos="3600"/>
        </w:tabs>
        <w:ind w:left="3600" w:hanging="360"/>
      </w:pPr>
      <w:rPr>
        <w:rFonts w:ascii="Wingdings" w:hAnsi="Wingdings" w:hint="default"/>
      </w:rPr>
    </w:lvl>
    <w:lvl w:ilvl="4" w:tplc="2E2C9840" w:tentative="1">
      <w:start w:val="1"/>
      <w:numFmt w:val="bullet"/>
      <w:lvlText w:val=""/>
      <w:lvlJc w:val="left"/>
      <w:pPr>
        <w:tabs>
          <w:tab w:val="num" w:pos="4320"/>
        </w:tabs>
        <w:ind w:left="4320" w:hanging="360"/>
      </w:pPr>
      <w:rPr>
        <w:rFonts w:ascii="Wingdings" w:hAnsi="Wingdings" w:hint="default"/>
      </w:rPr>
    </w:lvl>
    <w:lvl w:ilvl="5" w:tplc="75CA4C3C" w:tentative="1">
      <w:start w:val="1"/>
      <w:numFmt w:val="bullet"/>
      <w:lvlText w:val=""/>
      <w:lvlJc w:val="left"/>
      <w:pPr>
        <w:tabs>
          <w:tab w:val="num" w:pos="5040"/>
        </w:tabs>
        <w:ind w:left="5040" w:hanging="360"/>
      </w:pPr>
      <w:rPr>
        <w:rFonts w:ascii="Wingdings" w:hAnsi="Wingdings" w:hint="default"/>
      </w:rPr>
    </w:lvl>
    <w:lvl w:ilvl="6" w:tplc="033C9770" w:tentative="1">
      <w:start w:val="1"/>
      <w:numFmt w:val="bullet"/>
      <w:lvlText w:val=""/>
      <w:lvlJc w:val="left"/>
      <w:pPr>
        <w:tabs>
          <w:tab w:val="num" w:pos="5760"/>
        </w:tabs>
        <w:ind w:left="5760" w:hanging="360"/>
      </w:pPr>
      <w:rPr>
        <w:rFonts w:ascii="Wingdings" w:hAnsi="Wingdings" w:hint="default"/>
      </w:rPr>
    </w:lvl>
    <w:lvl w:ilvl="7" w:tplc="4CEC6548" w:tentative="1">
      <w:start w:val="1"/>
      <w:numFmt w:val="bullet"/>
      <w:lvlText w:val=""/>
      <w:lvlJc w:val="left"/>
      <w:pPr>
        <w:tabs>
          <w:tab w:val="num" w:pos="6480"/>
        </w:tabs>
        <w:ind w:left="6480" w:hanging="360"/>
      </w:pPr>
      <w:rPr>
        <w:rFonts w:ascii="Wingdings" w:hAnsi="Wingdings" w:hint="default"/>
      </w:rPr>
    </w:lvl>
    <w:lvl w:ilvl="8" w:tplc="17DA6DDA" w:tentative="1">
      <w:start w:val="1"/>
      <w:numFmt w:val="bullet"/>
      <w:lvlText w:val=""/>
      <w:lvlJc w:val="left"/>
      <w:pPr>
        <w:tabs>
          <w:tab w:val="num" w:pos="7200"/>
        </w:tabs>
        <w:ind w:left="7200" w:hanging="360"/>
      </w:pPr>
      <w:rPr>
        <w:rFonts w:ascii="Wingdings" w:hAnsi="Wingdings" w:hint="default"/>
      </w:rPr>
    </w:lvl>
  </w:abstractNum>
  <w:abstractNum w:abstractNumId="15" w15:restartNumberingAfterBreak="0">
    <w:nsid w:val="3C716BC9"/>
    <w:multiLevelType w:val="hybridMultilevel"/>
    <w:tmpl w:val="B44C456E"/>
    <w:lvl w:ilvl="0" w:tplc="043E0001">
      <w:start w:val="1"/>
      <w:numFmt w:val="bullet"/>
      <w:lvlText w:val=""/>
      <w:lvlJc w:val="left"/>
      <w:pPr>
        <w:ind w:left="720" w:hanging="360"/>
      </w:pPr>
      <w:rPr>
        <w:rFonts w:ascii="Symbol" w:hAnsi="Symbol" w:hint="default"/>
      </w:rPr>
    </w:lvl>
    <w:lvl w:ilvl="1" w:tplc="043E0003" w:tentative="1">
      <w:start w:val="1"/>
      <w:numFmt w:val="bullet"/>
      <w:lvlText w:val="o"/>
      <w:lvlJc w:val="left"/>
      <w:pPr>
        <w:ind w:left="1440" w:hanging="360"/>
      </w:pPr>
      <w:rPr>
        <w:rFonts w:ascii="Courier New" w:hAnsi="Courier New" w:cs="Courier New" w:hint="default"/>
      </w:rPr>
    </w:lvl>
    <w:lvl w:ilvl="2" w:tplc="043E0005" w:tentative="1">
      <w:start w:val="1"/>
      <w:numFmt w:val="bullet"/>
      <w:lvlText w:val=""/>
      <w:lvlJc w:val="left"/>
      <w:pPr>
        <w:ind w:left="2160" w:hanging="360"/>
      </w:pPr>
      <w:rPr>
        <w:rFonts w:ascii="Wingdings" w:hAnsi="Wingdings" w:hint="default"/>
      </w:rPr>
    </w:lvl>
    <w:lvl w:ilvl="3" w:tplc="043E0001" w:tentative="1">
      <w:start w:val="1"/>
      <w:numFmt w:val="bullet"/>
      <w:lvlText w:val=""/>
      <w:lvlJc w:val="left"/>
      <w:pPr>
        <w:ind w:left="2880" w:hanging="360"/>
      </w:pPr>
      <w:rPr>
        <w:rFonts w:ascii="Symbol" w:hAnsi="Symbol" w:hint="default"/>
      </w:rPr>
    </w:lvl>
    <w:lvl w:ilvl="4" w:tplc="043E0003" w:tentative="1">
      <w:start w:val="1"/>
      <w:numFmt w:val="bullet"/>
      <w:lvlText w:val="o"/>
      <w:lvlJc w:val="left"/>
      <w:pPr>
        <w:ind w:left="3600" w:hanging="360"/>
      </w:pPr>
      <w:rPr>
        <w:rFonts w:ascii="Courier New" w:hAnsi="Courier New" w:cs="Courier New" w:hint="default"/>
      </w:rPr>
    </w:lvl>
    <w:lvl w:ilvl="5" w:tplc="043E0005" w:tentative="1">
      <w:start w:val="1"/>
      <w:numFmt w:val="bullet"/>
      <w:lvlText w:val=""/>
      <w:lvlJc w:val="left"/>
      <w:pPr>
        <w:ind w:left="4320" w:hanging="360"/>
      </w:pPr>
      <w:rPr>
        <w:rFonts w:ascii="Wingdings" w:hAnsi="Wingdings" w:hint="default"/>
      </w:rPr>
    </w:lvl>
    <w:lvl w:ilvl="6" w:tplc="043E0001" w:tentative="1">
      <w:start w:val="1"/>
      <w:numFmt w:val="bullet"/>
      <w:lvlText w:val=""/>
      <w:lvlJc w:val="left"/>
      <w:pPr>
        <w:ind w:left="5040" w:hanging="360"/>
      </w:pPr>
      <w:rPr>
        <w:rFonts w:ascii="Symbol" w:hAnsi="Symbol" w:hint="default"/>
      </w:rPr>
    </w:lvl>
    <w:lvl w:ilvl="7" w:tplc="043E0003" w:tentative="1">
      <w:start w:val="1"/>
      <w:numFmt w:val="bullet"/>
      <w:lvlText w:val="o"/>
      <w:lvlJc w:val="left"/>
      <w:pPr>
        <w:ind w:left="5760" w:hanging="360"/>
      </w:pPr>
      <w:rPr>
        <w:rFonts w:ascii="Courier New" w:hAnsi="Courier New" w:cs="Courier New" w:hint="default"/>
      </w:rPr>
    </w:lvl>
    <w:lvl w:ilvl="8" w:tplc="043E0005" w:tentative="1">
      <w:start w:val="1"/>
      <w:numFmt w:val="bullet"/>
      <w:lvlText w:val=""/>
      <w:lvlJc w:val="left"/>
      <w:pPr>
        <w:ind w:left="6480" w:hanging="360"/>
      </w:pPr>
      <w:rPr>
        <w:rFonts w:ascii="Wingdings" w:hAnsi="Wingdings" w:hint="default"/>
      </w:rPr>
    </w:lvl>
  </w:abstractNum>
  <w:abstractNum w:abstractNumId="16" w15:restartNumberingAfterBreak="0">
    <w:nsid w:val="44453CC1"/>
    <w:multiLevelType w:val="multilevel"/>
    <w:tmpl w:val="F77E2CDE"/>
    <w:lvl w:ilvl="0">
      <w:start w:val="1"/>
      <w:numFmt w:val="bullet"/>
      <w:lvlText w:val=""/>
      <w:lvlJc w:val="left"/>
      <w:pPr>
        <w:tabs>
          <w:tab w:val="num" w:pos="720"/>
        </w:tabs>
        <w:ind w:left="720" w:hanging="360"/>
      </w:pPr>
      <w:rPr>
        <w:rFonts w:ascii="Symbol" w:hAnsi="Symbol" w:hint="default"/>
        <w:sz w:val="20"/>
      </w:rPr>
    </w:lvl>
    <w:lvl w:ilvl="1">
      <w:start w:val="3"/>
      <w:numFmt w:val="decimalZero"/>
      <w:lvlText w:val="%2"/>
      <w:lvlJc w:val="left"/>
      <w:pPr>
        <w:ind w:left="1440" w:hanging="360"/>
      </w:pPr>
      <w:rPr>
        <w:rFonts w:hint="default"/>
        <w:u w:val="none"/>
      </w:rPr>
    </w:lvl>
    <w:lvl w:ilvl="2">
      <w:start w:val="4"/>
      <w:numFmt w:val="decimal"/>
      <w:lvlText w:val="%3."/>
      <w:lvlJc w:val="left"/>
      <w:pPr>
        <w:ind w:left="2160" w:hanging="360"/>
      </w:pPr>
      <w:rPr>
        <w:rFonts w:hint="default"/>
      </w:rPr>
    </w:lvl>
    <w:lvl w:ilvl="3">
      <w:start w:val="1"/>
      <w:numFmt w:val="lowerRoman"/>
      <w:lvlText w:val="%4)"/>
      <w:lvlJc w:val="left"/>
      <w:pPr>
        <w:ind w:left="3240" w:hanging="720"/>
      </w:pPr>
      <w:rPr>
        <w:rFonts w:hint="default"/>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7" w15:restartNumberingAfterBreak="0">
    <w:nsid w:val="45296698"/>
    <w:multiLevelType w:val="multilevel"/>
    <w:tmpl w:val="3F8C6E5A"/>
    <w:lvl w:ilvl="0">
      <w:start w:val="1"/>
      <w:numFmt w:val="decimal"/>
      <w:pStyle w:val="Heading1"/>
      <w:lvlText w:val="%1"/>
      <w:lvlJc w:val="left"/>
      <w:pPr>
        <w:ind w:left="432" w:hanging="432"/>
      </w:pPr>
      <w:rPr>
        <w:color w:val="auto"/>
      </w:rPr>
    </w:lvl>
    <w:lvl w:ilvl="1">
      <w:start w:val="1"/>
      <w:numFmt w:val="decimal"/>
      <w:pStyle w:val="Heading2"/>
      <w:lvlText w:val="%1.%2"/>
      <w:lvlJc w:val="left"/>
      <w:pPr>
        <w:ind w:left="576" w:hanging="576"/>
      </w:pPr>
      <w:rPr>
        <w:rFonts w:ascii="Times New Roman" w:hAnsi="Times New Roman" w:cs="Times New Roman" w:hint="default"/>
        <w:b/>
        <w:sz w:val="24"/>
        <w:szCs w:val="24"/>
      </w:rPr>
    </w:lvl>
    <w:lvl w:ilvl="2">
      <w:start w:val="1"/>
      <w:numFmt w:val="decimal"/>
      <w:pStyle w:val="Heading3"/>
      <w:lvlText w:val="%1.%2.%3"/>
      <w:lvlJc w:val="left"/>
      <w:pPr>
        <w:ind w:left="720" w:hanging="720"/>
      </w:pPr>
      <w:rPr>
        <w:b/>
      </w:rPr>
    </w:lvl>
    <w:lvl w:ilvl="3">
      <w:start w:val="1"/>
      <w:numFmt w:val="decimal"/>
      <w:pStyle w:val="Heading4"/>
      <w:lvlText w:val="%1.%2.%3.%4"/>
      <w:lvlJc w:val="left"/>
      <w:pPr>
        <w:ind w:left="864" w:hanging="864"/>
      </w:pPr>
    </w:lvl>
    <w:lvl w:ilvl="4">
      <w:start w:val="1"/>
      <w:numFmt w:val="decimal"/>
      <w:pStyle w:val="Heading5"/>
      <w:lvlText w:val="%1.%2.%3.%4.%5"/>
      <w:lvlJc w:val="left"/>
      <w:pPr>
        <w:ind w:left="1008" w:hanging="1008"/>
      </w:pPr>
    </w:lvl>
    <w:lvl w:ilvl="5">
      <w:start w:val="1"/>
      <w:numFmt w:val="decimal"/>
      <w:pStyle w:val="Heading6"/>
      <w:lvlText w:val="%1.%2.%3.%4.%5.%6"/>
      <w:lvlJc w:val="left"/>
      <w:pPr>
        <w:ind w:left="1152" w:hanging="1152"/>
      </w:pPr>
    </w:lvl>
    <w:lvl w:ilvl="6">
      <w:start w:val="1"/>
      <w:numFmt w:val="decimal"/>
      <w:pStyle w:val="Heading7"/>
      <w:lvlText w:val="%1.%2.%3.%4.%5.%6.%7"/>
      <w:lvlJc w:val="left"/>
      <w:pPr>
        <w:ind w:left="1296" w:hanging="1296"/>
      </w:pPr>
    </w:lvl>
    <w:lvl w:ilvl="7">
      <w:start w:val="1"/>
      <w:numFmt w:val="decimal"/>
      <w:pStyle w:val="Heading8"/>
      <w:lvlText w:val="%1.%2.%3.%4.%5.%6.%7.%8"/>
      <w:lvlJc w:val="left"/>
      <w:pPr>
        <w:ind w:left="1440" w:hanging="1440"/>
      </w:pPr>
    </w:lvl>
    <w:lvl w:ilvl="8">
      <w:start w:val="1"/>
      <w:numFmt w:val="decimal"/>
      <w:pStyle w:val="Heading9"/>
      <w:lvlText w:val="%1.%2.%3.%4.%5.%6.%7.%8.%9"/>
      <w:lvlJc w:val="left"/>
      <w:pPr>
        <w:ind w:left="1584" w:hanging="1584"/>
      </w:pPr>
    </w:lvl>
  </w:abstractNum>
  <w:abstractNum w:abstractNumId="18" w15:restartNumberingAfterBreak="0">
    <w:nsid w:val="456F0540"/>
    <w:multiLevelType w:val="hybridMultilevel"/>
    <w:tmpl w:val="4DECA7C6"/>
    <w:lvl w:ilvl="0" w:tplc="043E0001">
      <w:start w:val="1"/>
      <w:numFmt w:val="bullet"/>
      <w:lvlText w:val=""/>
      <w:lvlJc w:val="left"/>
      <w:pPr>
        <w:ind w:left="720" w:hanging="360"/>
      </w:pPr>
      <w:rPr>
        <w:rFonts w:ascii="Symbol" w:hAnsi="Symbol" w:hint="default"/>
      </w:rPr>
    </w:lvl>
    <w:lvl w:ilvl="1" w:tplc="043E0003" w:tentative="1">
      <w:start w:val="1"/>
      <w:numFmt w:val="bullet"/>
      <w:lvlText w:val="o"/>
      <w:lvlJc w:val="left"/>
      <w:pPr>
        <w:ind w:left="1440" w:hanging="360"/>
      </w:pPr>
      <w:rPr>
        <w:rFonts w:ascii="Courier New" w:hAnsi="Courier New" w:cs="Courier New" w:hint="default"/>
      </w:rPr>
    </w:lvl>
    <w:lvl w:ilvl="2" w:tplc="043E0005" w:tentative="1">
      <w:start w:val="1"/>
      <w:numFmt w:val="bullet"/>
      <w:lvlText w:val=""/>
      <w:lvlJc w:val="left"/>
      <w:pPr>
        <w:ind w:left="2160" w:hanging="360"/>
      </w:pPr>
      <w:rPr>
        <w:rFonts w:ascii="Wingdings" w:hAnsi="Wingdings" w:hint="default"/>
      </w:rPr>
    </w:lvl>
    <w:lvl w:ilvl="3" w:tplc="043E0001" w:tentative="1">
      <w:start w:val="1"/>
      <w:numFmt w:val="bullet"/>
      <w:lvlText w:val=""/>
      <w:lvlJc w:val="left"/>
      <w:pPr>
        <w:ind w:left="2880" w:hanging="360"/>
      </w:pPr>
      <w:rPr>
        <w:rFonts w:ascii="Symbol" w:hAnsi="Symbol" w:hint="default"/>
      </w:rPr>
    </w:lvl>
    <w:lvl w:ilvl="4" w:tplc="043E0003" w:tentative="1">
      <w:start w:val="1"/>
      <w:numFmt w:val="bullet"/>
      <w:lvlText w:val="o"/>
      <w:lvlJc w:val="left"/>
      <w:pPr>
        <w:ind w:left="3600" w:hanging="360"/>
      </w:pPr>
      <w:rPr>
        <w:rFonts w:ascii="Courier New" w:hAnsi="Courier New" w:cs="Courier New" w:hint="default"/>
      </w:rPr>
    </w:lvl>
    <w:lvl w:ilvl="5" w:tplc="043E0005" w:tentative="1">
      <w:start w:val="1"/>
      <w:numFmt w:val="bullet"/>
      <w:lvlText w:val=""/>
      <w:lvlJc w:val="left"/>
      <w:pPr>
        <w:ind w:left="4320" w:hanging="360"/>
      </w:pPr>
      <w:rPr>
        <w:rFonts w:ascii="Wingdings" w:hAnsi="Wingdings" w:hint="default"/>
      </w:rPr>
    </w:lvl>
    <w:lvl w:ilvl="6" w:tplc="043E0001" w:tentative="1">
      <w:start w:val="1"/>
      <w:numFmt w:val="bullet"/>
      <w:lvlText w:val=""/>
      <w:lvlJc w:val="left"/>
      <w:pPr>
        <w:ind w:left="5040" w:hanging="360"/>
      </w:pPr>
      <w:rPr>
        <w:rFonts w:ascii="Symbol" w:hAnsi="Symbol" w:hint="default"/>
      </w:rPr>
    </w:lvl>
    <w:lvl w:ilvl="7" w:tplc="043E0003" w:tentative="1">
      <w:start w:val="1"/>
      <w:numFmt w:val="bullet"/>
      <w:lvlText w:val="o"/>
      <w:lvlJc w:val="left"/>
      <w:pPr>
        <w:ind w:left="5760" w:hanging="360"/>
      </w:pPr>
      <w:rPr>
        <w:rFonts w:ascii="Courier New" w:hAnsi="Courier New" w:cs="Courier New" w:hint="default"/>
      </w:rPr>
    </w:lvl>
    <w:lvl w:ilvl="8" w:tplc="043E0005" w:tentative="1">
      <w:start w:val="1"/>
      <w:numFmt w:val="bullet"/>
      <w:lvlText w:val=""/>
      <w:lvlJc w:val="left"/>
      <w:pPr>
        <w:ind w:left="6480" w:hanging="360"/>
      </w:pPr>
      <w:rPr>
        <w:rFonts w:ascii="Wingdings" w:hAnsi="Wingdings" w:hint="default"/>
      </w:rPr>
    </w:lvl>
  </w:abstractNum>
  <w:abstractNum w:abstractNumId="19" w15:restartNumberingAfterBreak="0">
    <w:nsid w:val="56507637"/>
    <w:multiLevelType w:val="hybridMultilevel"/>
    <w:tmpl w:val="F0488C9E"/>
    <w:lvl w:ilvl="0" w:tplc="337202D4">
      <w:start w:val="1"/>
      <w:numFmt w:val="lowerRoman"/>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20" w15:restartNumberingAfterBreak="0">
    <w:nsid w:val="583942FD"/>
    <w:multiLevelType w:val="hybridMultilevel"/>
    <w:tmpl w:val="B76E704C"/>
    <w:lvl w:ilvl="0" w:tplc="08090011">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1" w15:restartNumberingAfterBreak="0">
    <w:nsid w:val="5E994C35"/>
    <w:multiLevelType w:val="hybridMultilevel"/>
    <w:tmpl w:val="A60464F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2" w15:restartNumberingAfterBreak="0">
    <w:nsid w:val="60126B54"/>
    <w:multiLevelType w:val="hybridMultilevel"/>
    <w:tmpl w:val="81D42B18"/>
    <w:lvl w:ilvl="0" w:tplc="043E0001">
      <w:start w:val="1"/>
      <w:numFmt w:val="bullet"/>
      <w:lvlText w:val=""/>
      <w:lvlJc w:val="left"/>
      <w:pPr>
        <w:ind w:left="720" w:hanging="360"/>
      </w:pPr>
      <w:rPr>
        <w:rFonts w:ascii="Symbol" w:hAnsi="Symbol" w:hint="default"/>
      </w:rPr>
    </w:lvl>
    <w:lvl w:ilvl="1" w:tplc="043E0003" w:tentative="1">
      <w:start w:val="1"/>
      <w:numFmt w:val="bullet"/>
      <w:lvlText w:val="o"/>
      <w:lvlJc w:val="left"/>
      <w:pPr>
        <w:ind w:left="1440" w:hanging="360"/>
      </w:pPr>
      <w:rPr>
        <w:rFonts w:ascii="Courier New" w:hAnsi="Courier New" w:cs="Courier New" w:hint="default"/>
      </w:rPr>
    </w:lvl>
    <w:lvl w:ilvl="2" w:tplc="043E0005" w:tentative="1">
      <w:start w:val="1"/>
      <w:numFmt w:val="bullet"/>
      <w:lvlText w:val=""/>
      <w:lvlJc w:val="left"/>
      <w:pPr>
        <w:ind w:left="2160" w:hanging="360"/>
      </w:pPr>
      <w:rPr>
        <w:rFonts w:ascii="Wingdings" w:hAnsi="Wingdings" w:hint="default"/>
      </w:rPr>
    </w:lvl>
    <w:lvl w:ilvl="3" w:tplc="043E0001" w:tentative="1">
      <w:start w:val="1"/>
      <w:numFmt w:val="bullet"/>
      <w:lvlText w:val=""/>
      <w:lvlJc w:val="left"/>
      <w:pPr>
        <w:ind w:left="2880" w:hanging="360"/>
      </w:pPr>
      <w:rPr>
        <w:rFonts w:ascii="Symbol" w:hAnsi="Symbol" w:hint="default"/>
      </w:rPr>
    </w:lvl>
    <w:lvl w:ilvl="4" w:tplc="043E0003" w:tentative="1">
      <w:start w:val="1"/>
      <w:numFmt w:val="bullet"/>
      <w:lvlText w:val="o"/>
      <w:lvlJc w:val="left"/>
      <w:pPr>
        <w:ind w:left="3600" w:hanging="360"/>
      </w:pPr>
      <w:rPr>
        <w:rFonts w:ascii="Courier New" w:hAnsi="Courier New" w:cs="Courier New" w:hint="default"/>
      </w:rPr>
    </w:lvl>
    <w:lvl w:ilvl="5" w:tplc="043E0005" w:tentative="1">
      <w:start w:val="1"/>
      <w:numFmt w:val="bullet"/>
      <w:lvlText w:val=""/>
      <w:lvlJc w:val="left"/>
      <w:pPr>
        <w:ind w:left="4320" w:hanging="360"/>
      </w:pPr>
      <w:rPr>
        <w:rFonts w:ascii="Wingdings" w:hAnsi="Wingdings" w:hint="default"/>
      </w:rPr>
    </w:lvl>
    <w:lvl w:ilvl="6" w:tplc="043E0001" w:tentative="1">
      <w:start w:val="1"/>
      <w:numFmt w:val="bullet"/>
      <w:lvlText w:val=""/>
      <w:lvlJc w:val="left"/>
      <w:pPr>
        <w:ind w:left="5040" w:hanging="360"/>
      </w:pPr>
      <w:rPr>
        <w:rFonts w:ascii="Symbol" w:hAnsi="Symbol" w:hint="default"/>
      </w:rPr>
    </w:lvl>
    <w:lvl w:ilvl="7" w:tplc="043E0003" w:tentative="1">
      <w:start w:val="1"/>
      <w:numFmt w:val="bullet"/>
      <w:lvlText w:val="o"/>
      <w:lvlJc w:val="left"/>
      <w:pPr>
        <w:ind w:left="5760" w:hanging="360"/>
      </w:pPr>
      <w:rPr>
        <w:rFonts w:ascii="Courier New" w:hAnsi="Courier New" w:cs="Courier New" w:hint="default"/>
      </w:rPr>
    </w:lvl>
    <w:lvl w:ilvl="8" w:tplc="043E0005" w:tentative="1">
      <w:start w:val="1"/>
      <w:numFmt w:val="bullet"/>
      <w:lvlText w:val=""/>
      <w:lvlJc w:val="left"/>
      <w:pPr>
        <w:ind w:left="6480" w:hanging="360"/>
      </w:pPr>
      <w:rPr>
        <w:rFonts w:ascii="Wingdings" w:hAnsi="Wingdings" w:hint="default"/>
      </w:rPr>
    </w:lvl>
  </w:abstractNum>
  <w:abstractNum w:abstractNumId="23" w15:restartNumberingAfterBreak="0">
    <w:nsid w:val="62691406"/>
    <w:multiLevelType w:val="hybridMultilevel"/>
    <w:tmpl w:val="86B8A5FC"/>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4" w15:restartNumberingAfterBreak="0">
    <w:nsid w:val="64C538AE"/>
    <w:multiLevelType w:val="hybridMultilevel"/>
    <w:tmpl w:val="A9D6F3B0"/>
    <w:lvl w:ilvl="0" w:tplc="043E0001">
      <w:start w:val="1"/>
      <w:numFmt w:val="bullet"/>
      <w:lvlText w:val=""/>
      <w:lvlJc w:val="left"/>
      <w:pPr>
        <w:ind w:left="720" w:hanging="360"/>
      </w:pPr>
      <w:rPr>
        <w:rFonts w:ascii="Symbol" w:hAnsi="Symbol" w:hint="default"/>
      </w:rPr>
    </w:lvl>
    <w:lvl w:ilvl="1" w:tplc="043E0003" w:tentative="1">
      <w:start w:val="1"/>
      <w:numFmt w:val="bullet"/>
      <w:lvlText w:val="o"/>
      <w:lvlJc w:val="left"/>
      <w:pPr>
        <w:ind w:left="1440" w:hanging="360"/>
      </w:pPr>
      <w:rPr>
        <w:rFonts w:ascii="Courier New" w:hAnsi="Courier New" w:cs="Courier New" w:hint="default"/>
      </w:rPr>
    </w:lvl>
    <w:lvl w:ilvl="2" w:tplc="043E0005" w:tentative="1">
      <w:start w:val="1"/>
      <w:numFmt w:val="bullet"/>
      <w:lvlText w:val=""/>
      <w:lvlJc w:val="left"/>
      <w:pPr>
        <w:ind w:left="2160" w:hanging="360"/>
      </w:pPr>
      <w:rPr>
        <w:rFonts w:ascii="Wingdings" w:hAnsi="Wingdings" w:hint="default"/>
      </w:rPr>
    </w:lvl>
    <w:lvl w:ilvl="3" w:tplc="043E0001" w:tentative="1">
      <w:start w:val="1"/>
      <w:numFmt w:val="bullet"/>
      <w:lvlText w:val=""/>
      <w:lvlJc w:val="left"/>
      <w:pPr>
        <w:ind w:left="2880" w:hanging="360"/>
      </w:pPr>
      <w:rPr>
        <w:rFonts w:ascii="Symbol" w:hAnsi="Symbol" w:hint="default"/>
      </w:rPr>
    </w:lvl>
    <w:lvl w:ilvl="4" w:tplc="043E0003" w:tentative="1">
      <w:start w:val="1"/>
      <w:numFmt w:val="bullet"/>
      <w:lvlText w:val="o"/>
      <w:lvlJc w:val="left"/>
      <w:pPr>
        <w:ind w:left="3600" w:hanging="360"/>
      </w:pPr>
      <w:rPr>
        <w:rFonts w:ascii="Courier New" w:hAnsi="Courier New" w:cs="Courier New" w:hint="default"/>
      </w:rPr>
    </w:lvl>
    <w:lvl w:ilvl="5" w:tplc="043E0005" w:tentative="1">
      <w:start w:val="1"/>
      <w:numFmt w:val="bullet"/>
      <w:lvlText w:val=""/>
      <w:lvlJc w:val="left"/>
      <w:pPr>
        <w:ind w:left="4320" w:hanging="360"/>
      </w:pPr>
      <w:rPr>
        <w:rFonts w:ascii="Wingdings" w:hAnsi="Wingdings" w:hint="default"/>
      </w:rPr>
    </w:lvl>
    <w:lvl w:ilvl="6" w:tplc="043E0001" w:tentative="1">
      <w:start w:val="1"/>
      <w:numFmt w:val="bullet"/>
      <w:lvlText w:val=""/>
      <w:lvlJc w:val="left"/>
      <w:pPr>
        <w:ind w:left="5040" w:hanging="360"/>
      </w:pPr>
      <w:rPr>
        <w:rFonts w:ascii="Symbol" w:hAnsi="Symbol" w:hint="default"/>
      </w:rPr>
    </w:lvl>
    <w:lvl w:ilvl="7" w:tplc="043E0003" w:tentative="1">
      <w:start w:val="1"/>
      <w:numFmt w:val="bullet"/>
      <w:lvlText w:val="o"/>
      <w:lvlJc w:val="left"/>
      <w:pPr>
        <w:ind w:left="5760" w:hanging="360"/>
      </w:pPr>
      <w:rPr>
        <w:rFonts w:ascii="Courier New" w:hAnsi="Courier New" w:cs="Courier New" w:hint="default"/>
      </w:rPr>
    </w:lvl>
    <w:lvl w:ilvl="8" w:tplc="043E0005" w:tentative="1">
      <w:start w:val="1"/>
      <w:numFmt w:val="bullet"/>
      <w:lvlText w:val=""/>
      <w:lvlJc w:val="left"/>
      <w:pPr>
        <w:ind w:left="6480" w:hanging="360"/>
      </w:pPr>
      <w:rPr>
        <w:rFonts w:ascii="Wingdings" w:hAnsi="Wingdings" w:hint="default"/>
      </w:rPr>
    </w:lvl>
  </w:abstractNum>
  <w:abstractNum w:abstractNumId="25" w15:restartNumberingAfterBreak="0">
    <w:nsid w:val="6A841A3D"/>
    <w:multiLevelType w:val="hybridMultilevel"/>
    <w:tmpl w:val="171CE292"/>
    <w:lvl w:ilvl="0" w:tplc="337202D4">
      <w:start w:val="1"/>
      <w:numFmt w:val="lowerRoman"/>
      <w:lvlText w:val="%1)"/>
      <w:lvlJc w:val="left"/>
      <w:pPr>
        <w:ind w:left="360" w:hanging="360"/>
      </w:pPr>
      <w:rPr>
        <w:rFonts w:hint="default"/>
      </w:rPr>
    </w:lvl>
    <w:lvl w:ilvl="1" w:tplc="08090019">
      <w:start w:val="1"/>
      <w:numFmt w:val="lowerLetter"/>
      <w:lvlText w:val="%2."/>
      <w:lvlJc w:val="left"/>
      <w:pPr>
        <w:ind w:left="1080" w:hanging="360"/>
      </w:pPr>
    </w:lvl>
    <w:lvl w:ilvl="2" w:tplc="0809001B">
      <w:start w:val="1"/>
      <w:numFmt w:val="lowerRoman"/>
      <w:lvlText w:val="%3."/>
      <w:lvlJc w:val="right"/>
      <w:pPr>
        <w:ind w:left="1800" w:hanging="180"/>
      </w:pPr>
    </w:lvl>
    <w:lvl w:ilvl="3" w:tplc="0809000F">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26" w15:restartNumberingAfterBreak="0">
    <w:nsid w:val="6E4F2014"/>
    <w:multiLevelType w:val="multilevel"/>
    <w:tmpl w:val="93EC4BE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7" w15:restartNumberingAfterBreak="0">
    <w:nsid w:val="72921770"/>
    <w:multiLevelType w:val="hybridMultilevel"/>
    <w:tmpl w:val="A426DB5C"/>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8" w15:restartNumberingAfterBreak="0">
    <w:nsid w:val="73D51012"/>
    <w:multiLevelType w:val="hybridMultilevel"/>
    <w:tmpl w:val="6A34EDE0"/>
    <w:lvl w:ilvl="0" w:tplc="FD646DB6">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9" w15:restartNumberingAfterBreak="0">
    <w:nsid w:val="7682230A"/>
    <w:multiLevelType w:val="hybridMultilevel"/>
    <w:tmpl w:val="F4B8BB1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1798835077">
    <w:abstractNumId w:val="6"/>
  </w:num>
  <w:num w:numId="2" w16cid:durableId="543296843">
    <w:abstractNumId w:val="12"/>
  </w:num>
  <w:num w:numId="3" w16cid:durableId="538126058">
    <w:abstractNumId w:val="3"/>
  </w:num>
  <w:num w:numId="4" w16cid:durableId="417026307">
    <w:abstractNumId w:val="9"/>
  </w:num>
  <w:num w:numId="5" w16cid:durableId="1221945226">
    <w:abstractNumId w:val="16"/>
  </w:num>
  <w:num w:numId="6" w16cid:durableId="857810770">
    <w:abstractNumId w:val="21"/>
  </w:num>
  <w:num w:numId="7" w16cid:durableId="448822725">
    <w:abstractNumId w:val="17"/>
  </w:num>
  <w:num w:numId="8" w16cid:durableId="1392727685">
    <w:abstractNumId w:val="1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1153327952">
    <w:abstractNumId w:val="27"/>
  </w:num>
  <w:num w:numId="10" w16cid:durableId="205678322">
    <w:abstractNumId w:val="2"/>
  </w:num>
  <w:num w:numId="11" w16cid:durableId="912394282">
    <w:abstractNumId w:val="29"/>
  </w:num>
  <w:num w:numId="12" w16cid:durableId="927621143">
    <w:abstractNumId w:val="28"/>
  </w:num>
  <w:num w:numId="13" w16cid:durableId="1322546140">
    <w:abstractNumId w:val="14"/>
  </w:num>
  <w:num w:numId="14" w16cid:durableId="1639459777">
    <w:abstractNumId w:val="4"/>
  </w:num>
  <w:num w:numId="15" w16cid:durableId="1312782817">
    <w:abstractNumId w:val="10"/>
  </w:num>
  <w:num w:numId="16" w16cid:durableId="575626390">
    <w:abstractNumId w:val="23"/>
  </w:num>
  <w:num w:numId="17" w16cid:durableId="1358390185">
    <w:abstractNumId w:val="7"/>
  </w:num>
  <w:num w:numId="18" w16cid:durableId="1628127066">
    <w:abstractNumId w:val="5"/>
  </w:num>
  <w:num w:numId="19" w16cid:durableId="635721983">
    <w:abstractNumId w:val="17"/>
  </w:num>
  <w:num w:numId="20" w16cid:durableId="1251889681">
    <w:abstractNumId w:val="17"/>
  </w:num>
  <w:num w:numId="21" w16cid:durableId="325204374">
    <w:abstractNumId w:val="17"/>
  </w:num>
  <w:num w:numId="22" w16cid:durableId="1551451858">
    <w:abstractNumId w:val="8"/>
  </w:num>
  <w:num w:numId="23" w16cid:durableId="63839543">
    <w:abstractNumId w:val="0"/>
  </w:num>
  <w:num w:numId="24" w16cid:durableId="399525523">
    <w:abstractNumId w:val="17"/>
  </w:num>
  <w:num w:numId="25" w16cid:durableId="1140923425">
    <w:abstractNumId w:val="17"/>
  </w:num>
  <w:num w:numId="26" w16cid:durableId="993948628">
    <w:abstractNumId w:val="22"/>
  </w:num>
  <w:num w:numId="27" w16cid:durableId="1237740196">
    <w:abstractNumId w:val="17"/>
  </w:num>
  <w:num w:numId="28" w16cid:durableId="1061169406">
    <w:abstractNumId w:val="18"/>
  </w:num>
  <w:num w:numId="29" w16cid:durableId="682323076">
    <w:abstractNumId w:val="17"/>
  </w:num>
  <w:num w:numId="30" w16cid:durableId="742064892">
    <w:abstractNumId w:val="11"/>
  </w:num>
  <w:num w:numId="31" w16cid:durableId="639459697">
    <w:abstractNumId w:val="17"/>
  </w:num>
  <w:num w:numId="32" w16cid:durableId="1157308583">
    <w:abstractNumId w:val="17"/>
  </w:num>
  <w:num w:numId="33" w16cid:durableId="917594735">
    <w:abstractNumId w:val="26"/>
  </w:num>
  <w:num w:numId="34" w16cid:durableId="1411847074">
    <w:abstractNumId w:val="20"/>
  </w:num>
  <w:num w:numId="35" w16cid:durableId="448090602">
    <w:abstractNumId w:val="15"/>
  </w:num>
  <w:num w:numId="36" w16cid:durableId="182477564">
    <w:abstractNumId w:val="17"/>
  </w:num>
  <w:num w:numId="37" w16cid:durableId="908154013">
    <w:abstractNumId w:val="24"/>
  </w:num>
  <w:num w:numId="38" w16cid:durableId="1852645386">
    <w:abstractNumId w:val="25"/>
  </w:num>
  <w:num w:numId="39" w16cid:durableId="1082143352">
    <w:abstractNumId w:val="19"/>
  </w:num>
  <w:num w:numId="40" w16cid:durableId="1872836524">
    <w:abstractNumId w:val="1"/>
  </w:num>
  <w:num w:numId="41" w16cid:durableId="1608273973">
    <w:abstractNumId w:val="13"/>
  </w:num>
  <w:numIdMacAtCleanup w:val="1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70"/>
  <w:bordersDoNotSurroundHeader/>
  <w:bordersDoNotSurroundFooter/>
  <w:proofState w:spelling="clean" w:grammar="clean"/>
  <w:defaultTabStop w:val="720"/>
  <w:hyphenationZone w:val="425"/>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36B9E"/>
    <w:rsid w:val="0000692A"/>
    <w:rsid w:val="00021794"/>
    <w:rsid w:val="00027F6D"/>
    <w:rsid w:val="00034F82"/>
    <w:rsid w:val="00037D30"/>
    <w:rsid w:val="00046149"/>
    <w:rsid w:val="000519C0"/>
    <w:rsid w:val="00054C6E"/>
    <w:rsid w:val="00060D50"/>
    <w:rsid w:val="00061DA3"/>
    <w:rsid w:val="000717D7"/>
    <w:rsid w:val="000720A1"/>
    <w:rsid w:val="0007292D"/>
    <w:rsid w:val="00074783"/>
    <w:rsid w:val="0007608C"/>
    <w:rsid w:val="0007634C"/>
    <w:rsid w:val="00077B7A"/>
    <w:rsid w:val="00082CBC"/>
    <w:rsid w:val="000841C2"/>
    <w:rsid w:val="00091A83"/>
    <w:rsid w:val="000941EF"/>
    <w:rsid w:val="00094DCE"/>
    <w:rsid w:val="000A2A83"/>
    <w:rsid w:val="000A62CD"/>
    <w:rsid w:val="000A6F2E"/>
    <w:rsid w:val="000A7E92"/>
    <w:rsid w:val="000B0467"/>
    <w:rsid w:val="000B5ED8"/>
    <w:rsid w:val="000C35F6"/>
    <w:rsid w:val="000D292F"/>
    <w:rsid w:val="000E0403"/>
    <w:rsid w:val="000E0E25"/>
    <w:rsid w:val="000E5895"/>
    <w:rsid w:val="000F0BDA"/>
    <w:rsid w:val="000F453B"/>
    <w:rsid w:val="0010023E"/>
    <w:rsid w:val="00110089"/>
    <w:rsid w:val="00112296"/>
    <w:rsid w:val="00115842"/>
    <w:rsid w:val="00124432"/>
    <w:rsid w:val="00126643"/>
    <w:rsid w:val="001273E3"/>
    <w:rsid w:val="001321FE"/>
    <w:rsid w:val="00134193"/>
    <w:rsid w:val="0013627E"/>
    <w:rsid w:val="00146BA0"/>
    <w:rsid w:val="00153BA4"/>
    <w:rsid w:val="00161D3E"/>
    <w:rsid w:val="00181B8F"/>
    <w:rsid w:val="00192674"/>
    <w:rsid w:val="00192D1C"/>
    <w:rsid w:val="0019391D"/>
    <w:rsid w:val="001944BC"/>
    <w:rsid w:val="001A0B97"/>
    <w:rsid w:val="001A7D6E"/>
    <w:rsid w:val="001B2C1F"/>
    <w:rsid w:val="001B364C"/>
    <w:rsid w:val="001B5EE2"/>
    <w:rsid w:val="001C048A"/>
    <w:rsid w:val="001C3B60"/>
    <w:rsid w:val="001D1B40"/>
    <w:rsid w:val="001D398E"/>
    <w:rsid w:val="001D41CC"/>
    <w:rsid w:val="001D60F2"/>
    <w:rsid w:val="001D6B9D"/>
    <w:rsid w:val="001D71BD"/>
    <w:rsid w:val="001E5C06"/>
    <w:rsid w:val="001E7331"/>
    <w:rsid w:val="001F12DC"/>
    <w:rsid w:val="00204FAD"/>
    <w:rsid w:val="002068D1"/>
    <w:rsid w:val="00216D2C"/>
    <w:rsid w:val="00220F99"/>
    <w:rsid w:val="00222FE4"/>
    <w:rsid w:val="00236161"/>
    <w:rsid w:val="002421E2"/>
    <w:rsid w:val="00242748"/>
    <w:rsid w:val="00244373"/>
    <w:rsid w:val="0024756B"/>
    <w:rsid w:val="00254C31"/>
    <w:rsid w:val="00256035"/>
    <w:rsid w:val="00256BBE"/>
    <w:rsid w:val="00262032"/>
    <w:rsid w:val="00262E3D"/>
    <w:rsid w:val="00267C7A"/>
    <w:rsid w:val="0027210C"/>
    <w:rsid w:val="00277D35"/>
    <w:rsid w:val="00281824"/>
    <w:rsid w:val="00283192"/>
    <w:rsid w:val="0028794F"/>
    <w:rsid w:val="00292CC9"/>
    <w:rsid w:val="002A4178"/>
    <w:rsid w:val="002A42A6"/>
    <w:rsid w:val="002A6971"/>
    <w:rsid w:val="002A6B70"/>
    <w:rsid w:val="002B68C1"/>
    <w:rsid w:val="002C2922"/>
    <w:rsid w:val="002C6D34"/>
    <w:rsid w:val="002D15CE"/>
    <w:rsid w:val="002D7548"/>
    <w:rsid w:val="002F0F1F"/>
    <w:rsid w:val="002F26BA"/>
    <w:rsid w:val="002F37F8"/>
    <w:rsid w:val="00300DF0"/>
    <w:rsid w:val="00307EE8"/>
    <w:rsid w:val="00312C32"/>
    <w:rsid w:val="00314C72"/>
    <w:rsid w:val="00315832"/>
    <w:rsid w:val="00331360"/>
    <w:rsid w:val="00332253"/>
    <w:rsid w:val="003338AA"/>
    <w:rsid w:val="00350FA4"/>
    <w:rsid w:val="00354EC4"/>
    <w:rsid w:val="0036096F"/>
    <w:rsid w:val="00362951"/>
    <w:rsid w:val="00363B20"/>
    <w:rsid w:val="003777BA"/>
    <w:rsid w:val="003820FC"/>
    <w:rsid w:val="003870ED"/>
    <w:rsid w:val="00390F9C"/>
    <w:rsid w:val="003A4773"/>
    <w:rsid w:val="003A5952"/>
    <w:rsid w:val="003C1D4F"/>
    <w:rsid w:val="003C2456"/>
    <w:rsid w:val="003C3103"/>
    <w:rsid w:val="003C6AD5"/>
    <w:rsid w:val="003C76CC"/>
    <w:rsid w:val="003D072E"/>
    <w:rsid w:val="003E20A7"/>
    <w:rsid w:val="003F29DB"/>
    <w:rsid w:val="003F32E2"/>
    <w:rsid w:val="003F76AB"/>
    <w:rsid w:val="00400DA0"/>
    <w:rsid w:val="004055E9"/>
    <w:rsid w:val="00406109"/>
    <w:rsid w:val="0041774D"/>
    <w:rsid w:val="00417E00"/>
    <w:rsid w:val="00423906"/>
    <w:rsid w:val="004311DA"/>
    <w:rsid w:val="00433052"/>
    <w:rsid w:val="0044149B"/>
    <w:rsid w:val="004531EC"/>
    <w:rsid w:val="00455A15"/>
    <w:rsid w:val="00462FDD"/>
    <w:rsid w:val="00467F97"/>
    <w:rsid w:val="00476A8A"/>
    <w:rsid w:val="00477694"/>
    <w:rsid w:val="00477B80"/>
    <w:rsid w:val="00487D6A"/>
    <w:rsid w:val="00490374"/>
    <w:rsid w:val="00491944"/>
    <w:rsid w:val="0049362D"/>
    <w:rsid w:val="004945BD"/>
    <w:rsid w:val="004956C5"/>
    <w:rsid w:val="004959FA"/>
    <w:rsid w:val="004A09C2"/>
    <w:rsid w:val="004A2DAA"/>
    <w:rsid w:val="004A3084"/>
    <w:rsid w:val="004B2C8E"/>
    <w:rsid w:val="004C26E5"/>
    <w:rsid w:val="004C3E71"/>
    <w:rsid w:val="004D3434"/>
    <w:rsid w:val="004D6668"/>
    <w:rsid w:val="004E0A11"/>
    <w:rsid w:val="004E0C2F"/>
    <w:rsid w:val="004E7692"/>
    <w:rsid w:val="005060A2"/>
    <w:rsid w:val="0051242B"/>
    <w:rsid w:val="00512EC9"/>
    <w:rsid w:val="00516687"/>
    <w:rsid w:val="005363B7"/>
    <w:rsid w:val="00544126"/>
    <w:rsid w:val="00553E3D"/>
    <w:rsid w:val="00554160"/>
    <w:rsid w:val="005552FE"/>
    <w:rsid w:val="00560541"/>
    <w:rsid w:val="00572F04"/>
    <w:rsid w:val="0057561C"/>
    <w:rsid w:val="00580D95"/>
    <w:rsid w:val="00586D97"/>
    <w:rsid w:val="005874AA"/>
    <w:rsid w:val="00590211"/>
    <w:rsid w:val="00592947"/>
    <w:rsid w:val="005967D8"/>
    <w:rsid w:val="005A2211"/>
    <w:rsid w:val="005A5A76"/>
    <w:rsid w:val="005C3E78"/>
    <w:rsid w:val="005C45A7"/>
    <w:rsid w:val="005C46F6"/>
    <w:rsid w:val="005C4C9D"/>
    <w:rsid w:val="005C6BE2"/>
    <w:rsid w:val="005D20F5"/>
    <w:rsid w:val="005E068C"/>
    <w:rsid w:val="005E091E"/>
    <w:rsid w:val="005E364B"/>
    <w:rsid w:val="005F0977"/>
    <w:rsid w:val="005F5C7E"/>
    <w:rsid w:val="00602941"/>
    <w:rsid w:val="00622920"/>
    <w:rsid w:val="00623889"/>
    <w:rsid w:val="00624BF0"/>
    <w:rsid w:val="0063468F"/>
    <w:rsid w:val="006370A8"/>
    <w:rsid w:val="00642F1B"/>
    <w:rsid w:val="00645D4E"/>
    <w:rsid w:val="006460DE"/>
    <w:rsid w:val="00652B54"/>
    <w:rsid w:val="00653896"/>
    <w:rsid w:val="00653CAC"/>
    <w:rsid w:val="00656317"/>
    <w:rsid w:val="006602C4"/>
    <w:rsid w:val="0066056B"/>
    <w:rsid w:val="00661CD5"/>
    <w:rsid w:val="006657C6"/>
    <w:rsid w:val="006671A5"/>
    <w:rsid w:val="00671BFA"/>
    <w:rsid w:val="00672459"/>
    <w:rsid w:val="00674135"/>
    <w:rsid w:val="00685773"/>
    <w:rsid w:val="00686188"/>
    <w:rsid w:val="006862FB"/>
    <w:rsid w:val="00690E49"/>
    <w:rsid w:val="00692152"/>
    <w:rsid w:val="00696302"/>
    <w:rsid w:val="00696C28"/>
    <w:rsid w:val="006A3746"/>
    <w:rsid w:val="006A4FD9"/>
    <w:rsid w:val="006B7094"/>
    <w:rsid w:val="006C622B"/>
    <w:rsid w:val="006D0583"/>
    <w:rsid w:val="006D77A9"/>
    <w:rsid w:val="006E689F"/>
    <w:rsid w:val="006F0C6D"/>
    <w:rsid w:val="006F7B47"/>
    <w:rsid w:val="00701A00"/>
    <w:rsid w:val="00704635"/>
    <w:rsid w:val="007102E8"/>
    <w:rsid w:val="00716404"/>
    <w:rsid w:val="007218BC"/>
    <w:rsid w:val="00731EB3"/>
    <w:rsid w:val="00735BD7"/>
    <w:rsid w:val="00744768"/>
    <w:rsid w:val="00754855"/>
    <w:rsid w:val="00754B84"/>
    <w:rsid w:val="00755AA0"/>
    <w:rsid w:val="00755C44"/>
    <w:rsid w:val="0076228B"/>
    <w:rsid w:val="0076453E"/>
    <w:rsid w:val="007679F4"/>
    <w:rsid w:val="00767A01"/>
    <w:rsid w:val="0077554B"/>
    <w:rsid w:val="00775D42"/>
    <w:rsid w:val="00795913"/>
    <w:rsid w:val="007A3675"/>
    <w:rsid w:val="007A46C9"/>
    <w:rsid w:val="007B0F6E"/>
    <w:rsid w:val="007C1626"/>
    <w:rsid w:val="007C4A43"/>
    <w:rsid w:val="007C722C"/>
    <w:rsid w:val="007D3FD7"/>
    <w:rsid w:val="007D5C03"/>
    <w:rsid w:val="00805516"/>
    <w:rsid w:val="00811773"/>
    <w:rsid w:val="0081284B"/>
    <w:rsid w:val="00812DB5"/>
    <w:rsid w:val="00824019"/>
    <w:rsid w:val="00825FC5"/>
    <w:rsid w:val="008261FD"/>
    <w:rsid w:val="008313D3"/>
    <w:rsid w:val="008329B2"/>
    <w:rsid w:val="0083495D"/>
    <w:rsid w:val="008423D8"/>
    <w:rsid w:val="00845A76"/>
    <w:rsid w:val="00846F18"/>
    <w:rsid w:val="008508FA"/>
    <w:rsid w:val="0085443E"/>
    <w:rsid w:val="008572BC"/>
    <w:rsid w:val="00865527"/>
    <w:rsid w:val="00870E12"/>
    <w:rsid w:val="008727E8"/>
    <w:rsid w:val="00884612"/>
    <w:rsid w:val="00891D68"/>
    <w:rsid w:val="008A0930"/>
    <w:rsid w:val="008A2065"/>
    <w:rsid w:val="008B41E4"/>
    <w:rsid w:val="008B4DA6"/>
    <w:rsid w:val="008C5AC2"/>
    <w:rsid w:val="008D1E86"/>
    <w:rsid w:val="008D60E5"/>
    <w:rsid w:val="008E30C2"/>
    <w:rsid w:val="008E4622"/>
    <w:rsid w:val="008E4F08"/>
    <w:rsid w:val="008E67FF"/>
    <w:rsid w:val="008F1F6F"/>
    <w:rsid w:val="0090227C"/>
    <w:rsid w:val="009049D1"/>
    <w:rsid w:val="00910C6D"/>
    <w:rsid w:val="00911EE8"/>
    <w:rsid w:val="0091713C"/>
    <w:rsid w:val="00926EE1"/>
    <w:rsid w:val="009272C8"/>
    <w:rsid w:val="009334FE"/>
    <w:rsid w:val="00945255"/>
    <w:rsid w:val="00946D46"/>
    <w:rsid w:val="009507B5"/>
    <w:rsid w:val="00952893"/>
    <w:rsid w:val="009530E2"/>
    <w:rsid w:val="009617EB"/>
    <w:rsid w:val="00964A60"/>
    <w:rsid w:val="00966314"/>
    <w:rsid w:val="00966C1B"/>
    <w:rsid w:val="00970B1C"/>
    <w:rsid w:val="00972FA6"/>
    <w:rsid w:val="00974CFF"/>
    <w:rsid w:val="009773D9"/>
    <w:rsid w:val="00982E13"/>
    <w:rsid w:val="00987DDF"/>
    <w:rsid w:val="009A07E5"/>
    <w:rsid w:val="009A2C8B"/>
    <w:rsid w:val="009B0A1E"/>
    <w:rsid w:val="009B5348"/>
    <w:rsid w:val="009C21BE"/>
    <w:rsid w:val="009C4400"/>
    <w:rsid w:val="009C4EB9"/>
    <w:rsid w:val="009C5675"/>
    <w:rsid w:val="009C579A"/>
    <w:rsid w:val="009D7B29"/>
    <w:rsid w:val="009F374C"/>
    <w:rsid w:val="009F6DC5"/>
    <w:rsid w:val="00A00129"/>
    <w:rsid w:val="00A03E27"/>
    <w:rsid w:val="00A06133"/>
    <w:rsid w:val="00A078B8"/>
    <w:rsid w:val="00A26131"/>
    <w:rsid w:val="00A306DF"/>
    <w:rsid w:val="00A36154"/>
    <w:rsid w:val="00A60392"/>
    <w:rsid w:val="00A63625"/>
    <w:rsid w:val="00A70ED7"/>
    <w:rsid w:val="00A729D0"/>
    <w:rsid w:val="00A76275"/>
    <w:rsid w:val="00A8178A"/>
    <w:rsid w:val="00A835BF"/>
    <w:rsid w:val="00A83D3E"/>
    <w:rsid w:val="00A93E4A"/>
    <w:rsid w:val="00AA3C06"/>
    <w:rsid w:val="00AB438D"/>
    <w:rsid w:val="00AB5385"/>
    <w:rsid w:val="00AB650E"/>
    <w:rsid w:val="00AC0D3B"/>
    <w:rsid w:val="00AC61F5"/>
    <w:rsid w:val="00AD0DF7"/>
    <w:rsid w:val="00AD28B2"/>
    <w:rsid w:val="00AF3856"/>
    <w:rsid w:val="00AF4F47"/>
    <w:rsid w:val="00B10C61"/>
    <w:rsid w:val="00B1376A"/>
    <w:rsid w:val="00B13FF3"/>
    <w:rsid w:val="00B24DDA"/>
    <w:rsid w:val="00B340C3"/>
    <w:rsid w:val="00B35200"/>
    <w:rsid w:val="00B355DD"/>
    <w:rsid w:val="00B36B9E"/>
    <w:rsid w:val="00B45203"/>
    <w:rsid w:val="00B461C7"/>
    <w:rsid w:val="00B50AEC"/>
    <w:rsid w:val="00B60ECF"/>
    <w:rsid w:val="00B63C38"/>
    <w:rsid w:val="00B64D73"/>
    <w:rsid w:val="00B66076"/>
    <w:rsid w:val="00B70754"/>
    <w:rsid w:val="00B7155C"/>
    <w:rsid w:val="00B77976"/>
    <w:rsid w:val="00B83C6A"/>
    <w:rsid w:val="00B936B3"/>
    <w:rsid w:val="00B969E4"/>
    <w:rsid w:val="00BA1064"/>
    <w:rsid w:val="00BA1D0E"/>
    <w:rsid w:val="00BA1F94"/>
    <w:rsid w:val="00BA59C7"/>
    <w:rsid w:val="00BB7E63"/>
    <w:rsid w:val="00BC2B72"/>
    <w:rsid w:val="00BD6256"/>
    <w:rsid w:val="00BE00AE"/>
    <w:rsid w:val="00BE7D66"/>
    <w:rsid w:val="00BF1798"/>
    <w:rsid w:val="00C033D9"/>
    <w:rsid w:val="00C0615A"/>
    <w:rsid w:val="00C06376"/>
    <w:rsid w:val="00C07FBC"/>
    <w:rsid w:val="00C1126D"/>
    <w:rsid w:val="00C13CFC"/>
    <w:rsid w:val="00C26F07"/>
    <w:rsid w:val="00C317FC"/>
    <w:rsid w:val="00C37B71"/>
    <w:rsid w:val="00C42F0D"/>
    <w:rsid w:val="00C4631E"/>
    <w:rsid w:val="00C511E9"/>
    <w:rsid w:val="00C5262F"/>
    <w:rsid w:val="00C52AB3"/>
    <w:rsid w:val="00C55489"/>
    <w:rsid w:val="00C569C9"/>
    <w:rsid w:val="00C56A25"/>
    <w:rsid w:val="00C83D79"/>
    <w:rsid w:val="00CA12AA"/>
    <w:rsid w:val="00CA42DE"/>
    <w:rsid w:val="00CA6FF8"/>
    <w:rsid w:val="00CB0BDA"/>
    <w:rsid w:val="00CB4109"/>
    <w:rsid w:val="00CC7ACD"/>
    <w:rsid w:val="00CD2CDB"/>
    <w:rsid w:val="00CD36C3"/>
    <w:rsid w:val="00CD7BCC"/>
    <w:rsid w:val="00CE2216"/>
    <w:rsid w:val="00CE519C"/>
    <w:rsid w:val="00CE5E86"/>
    <w:rsid w:val="00CE7416"/>
    <w:rsid w:val="00CF73ED"/>
    <w:rsid w:val="00D07BE2"/>
    <w:rsid w:val="00D107A8"/>
    <w:rsid w:val="00D10830"/>
    <w:rsid w:val="00D16C3E"/>
    <w:rsid w:val="00D22D67"/>
    <w:rsid w:val="00D25DE1"/>
    <w:rsid w:val="00D30833"/>
    <w:rsid w:val="00D32C86"/>
    <w:rsid w:val="00D35518"/>
    <w:rsid w:val="00D36B68"/>
    <w:rsid w:val="00D43CDA"/>
    <w:rsid w:val="00D443FD"/>
    <w:rsid w:val="00D45190"/>
    <w:rsid w:val="00D50C4F"/>
    <w:rsid w:val="00D5445F"/>
    <w:rsid w:val="00D57FB5"/>
    <w:rsid w:val="00D63917"/>
    <w:rsid w:val="00D66FDC"/>
    <w:rsid w:val="00D70F51"/>
    <w:rsid w:val="00D73567"/>
    <w:rsid w:val="00D7414E"/>
    <w:rsid w:val="00D75424"/>
    <w:rsid w:val="00D76E20"/>
    <w:rsid w:val="00D8580E"/>
    <w:rsid w:val="00DA1215"/>
    <w:rsid w:val="00DA66B1"/>
    <w:rsid w:val="00DB4A5A"/>
    <w:rsid w:val="00DB726B"/>
    <w:rsid w:val="00DC3D01"/>
    <w:rsid w:val="00DC3E25"/>
    <w:rsid w:val="00DC7FED"/>
    <w:rsid w:val="00DD215B"/>
    <w:rsid w:val="00DE6EFF"/>
    <w:rsid w:val="00DF12BB"/>
    <w:rsid w:val="00DF5B68"/>
    <w:rsid w:val="00E16B76"/>
    <w:rsid w:val="00E203D6"/>
    <w:rsid w:val="00E25092"/>
    <w:rsid w:val="00E332A7"/>
    <w:rsid w:val="00E3431C"/>
    <w:rsid w:val="00E34D6C"/>
    <w:rsid w:val="00E429EC"/>
    <w:rsid w:val="00E47807"/>
    <w:rsid w:val="00E56E1E"/>
    <w:rsid w:val="00E575B1"/>
    <w:rsid w:val="00E64815"/>
    <w:rsid w:val="00E7199A"/>
    <w:rsid w:val="00E7202A"/>
    <w:rsid w:val="00E759D4"/>
    <w:rsid w:val="00E77D69"/>
    <w:rsid w:val="00E81C6F"/>
    <w:rsid w:val="00E82873"/>
    <w:rsid w:val="00E83DF5"/>
    <w:rsid w:val="00E86911"/>
    <w:rsid w:val="00E902FE"/>
    <w:rsid w:val="00E9470B"/>
    <w:rsid w:val="00E96A88"/>
    <w:rsid w:val="00EA21A4"/>
    <w:rsid w:val="00EA269F"/>
    <w:rsid w:val="00EA31B4"/>
    <w:rsid w:val="00EA69D3"/>
    <w:rsid w:val="00EB2612"/>
    <w:rsid w:val="00EB59A0"/>
    <w:rsid w:val="00EC07EC"/>
    <w:rsid w:val="00EC14E0"/>
    <w:rsid w:val="00EC208E"/>
    <w:rsid w:val="00EC29A8"/>
    <w:rsid w:val="00EF6060"/>
    <w:rsid w:val="00EF6736"/>
    <w:rsid w:val="00F0532A"/>
    <w:rsid w:val="00F06BFE"/>
    <w:rsid w:val="00F06F7F"/>
    <w:rsid w:val="00F10F09"/>
    <w:rsid w:val="00F17482"/>
    <w:rsid w:val="00F20F80"/>
    <w:rsid w:val="00F23A18"/>
    <w:rsid w:val="00F329B0"/>
    <w:rsid w:val="00F36308"/>
    <w:rsid w:val="00F41CA3"/>
    <w:rsid w:val="00F42503"/>
    <w:rsid w:val="00F513AF"/>
    <w:rsid w:val="00F568F3"/>
    <w:rsid w:val="00F629DE"/>
    <w:rsid w:val="00F63186"/>
    <w:rsid w:val="00F739A1"/>
    <w:rsid w:val="00F7698A"/>
    <w:rsid w:val="00F803F5"/>
    <w:rsid w:val="00F825F4"/>
    <w:rsid w:val="00F859AE"/>
    <w:rsid w:val="00F90961"/>
    <w:rsid w:val="00FA612F"/>
    <w:rsid w:val="00FC619E"/>
    <w:rsid w:val="00FD3B05"/>
    <w:rsid w:val="00FD4D99"/>
    <w:rsid w:val="00FD58A7"/>
    <w:rsid w:val="00FD6618"/>
    <w:rsid w:val="00FF0030"/>
    <w:rsid w:val="00FF5A04"/>
    <w:rsid w:val="76BAF125"/>
  </w:rsids>
  <m:mathPr>
    <m:mathFont m:val="Cambria Math"/>
    <m:brkBin m:val="before"/>
    <m:brkBinSub m:val="--"/>
    <m:smallFrac m:val="0"/>
    <m:dispDef/>
    <m:lMargin m:val="0"/>
    <m:rMargin m:val="0"/>
    <m:defJc m:val="centerGroup"/>
    <m:wrapIndent m:val="1440"/>
    <m:intLim m:val="subSup"/>
    <m:naryLim m:val="undOvr"/>
  </m:mathPr>
  <w:themeFontLang w:val="en-US" w:eastAsia="ko-KR" w:bidi="th-TH"/>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9712441"/>
  <w15:docId w15:val="{3817E6E7-A503-419E-9775-CCDCCF0D3F8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0"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5"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B36B9E"/>
    <w:pPr>
      <w:spacing w:after="0" w:line="240" w:lineRule="auto"/>
    </w:pPr>
    <w:rPr>
      <w:rFonts w:ascii="Times New Roman" w:eastAsia="BatangChe" w:hAnsi="Times New Roman" w:cs="Times New Roman"/>
      <w:sz w:val="24"/>
      <w:szCs w:val="24"/>
    </w:rPr>
  </w:style>
  <w:style w:type="paragraph" w:styleId="Heading1">
    <w:name w:val="heading 1"/>
    <w:basedOn w:val="Normal"/>
    <w:next w:val="Normal"/>
    <w:link w:val="Heading1Char"/>
    <w:qFormat/>
    <w:rsid w:val="00B36B9E"/>
    <w:pPr>
      <w:keepNext/>
      <w:numPr>
        <w:numId w:val="7"/>
      </w:numPr>
      <w:jc w:val="center"/>
      <w:outlineLvl w:val="0"/>
    </w:pPr>
    <w:rPr>
      <w:b/>
      <w:bCs/>
      <w:u w:val="single"/>
    </w:rPr>
  </w:style>
  <w:style w:type="paragraph" w:styleId="Heading2">
    <w:name w:val="heading 2"/>
    <w:basedOn w:val="Normal"/>
    <w:next w:val="Normal"/>
    <w:link w:val="Heading2Char"/>
    <w:uiPriority w:val="9"/>
    <w:unhideWhenUsed/>
    <w:qFormat/>
    <w:rsid w:val="00B36B9E"/>
    <w:pPr>
      <w:keepNext/>
      <w:keepLines/>
      <w:numPr>
        <w:ilvl w:val="1"/>
        <w:numId w:val="7"/>
      </w:numPr>
      <w:spacing w:before="200"/>
      <w:outlineLvl w:val="1"/>
    </w:pPr>
    <w:rPr>
      <w:rFonts w:asciiTheme="majorHAnsi" w:eastAsiaTheme="majorEastAsia" w:hAnsiTheme="majorHAnsi" w:cstheme="majorBidi"/>
      <w:b/>
      <w:bCs/>
      <w:color w:val="4F81BD" w:themeColor="accent1"/>
      <w:sz w:val="26"/>
      <w:szCs w:val="26"/>
    </w:rPr>
  </w:style>
  <w:style w:type="paragraph" w:styleId="Heading3">
    <w:name w:val="heading 3"/>
    <w:basedOn w:val="Normal"/>
    <w:next w:val="Normal"/>
    <w:link w:val="Heading3Char"/>
    <w:uiPriority w:val="9"/>
    <w:unhideWhenUsed/>
    <w:qFormat/>
    <w:rsid w:val="00B36B9E"/>
    <w:pPr>
      <w:keepNext/>
      <w:keepLines/>
      <w:numPr>
        <w:ilvl w:val="2"/>
        <w:numId w:val="7"/>
      </w:numPr>
      <w:spacing w:before="200"/>
      <w:outlineLvl w:val="2"/>
    </w:pPr>
    <w:rPr>
      <w:rFonts w:asciiTheme="majorHAnsi" w:eastAsiaTheme="majorEastAsia" w:hAnsiTheme="majorHAnsi" w:cstheme="majorBidi"/>
      <w:b/>
      <w:bCs/>
      <w:color w:val="4F81BD" w:themeColor="accent1"/>
    </w:rPr>
  </w:style>
  <w:style w:type="paragraph" w:styleId="Heading4">
    <w:name w:val="heading 4"/>
    <w:basedOn w:val="Normal"/>
    <w:next w:val="Normal"/>
    <w:link w:val="Heading4Char"/>
    <w:uiPriority w:val="9"/>
    <w:semiHidden/>
    <w:unhideWhenUsed/>
    <w:qFormat/>
    <w:rsid w:val="00B36B9E"/>
    <w:pPr>
      <w:keepNext/>
      <w:keepLines/>
      <w:numPr>
        <w:ilvl w:val="3"/>
        <w:numId w:val="7"/>
      </w:numPr>
      <w:spacing w:before="200"/>
      <w:outlineLvl w:val="3"/>
    </w:pPr>
    <w:rPr>
      <w:rFonts w:asciiTheme="majorHAnsi" w:eastAsiaTheme="majorEastAsia" w:hAnsiTheme="majorHAnsi" w:cstheme="majorBidi"/>
      <w:b/>
      <w:bCs/>
      <w:i/>
      <w:iCs/>
      <w:color w:val="4F81BD" w:themeColor="accent1"/>
    </w:rPr>
  </w:style>
  <w:style w:type="paragraph" w:styleId="Heading5">
    <w:name w:val="heading 5"/>
    <w:basedOn w:val="Normal"/>
    <w:next w:val="Normal"/>
    <w:link w:val="Heading5Char"/>
    <w:uiPriority w:val="9"/>
    <w:semiHidden/>
    <w:unhideWhenUsed/>
    <w:qFormat/>
    <w:rsid w:val="00B36B9E"/>
    <w:pPr>
      <w:keepNext/>
      <w:keepLines/>
      <w:numPr>
        <w:ilvl w:val="4"/>
        <w:numId w:val="7"/>
      </w:numPr>
      <w:spacing w:before="200"/>
      <w:outlineLvl w:val="4"/>
    </w:pPr>
    <w:rPr>
      <w:rFonts w:asciiTheme="majorHAnsi" w:eastAsiaTheme="majorEastAsia" w:hAnsiTheme="majorHAnsi" w:cstheme="majorBidi"/>
      <w:color w:val="243F60" w:themeColor="accent1" w:themeShade="7F"/>
    </w:rPr>
  </w:style>
  <w:style w:type="paragraph" w:styleId="Heading6">
    <w:name w:val="heading 6"/>
    <w:basedOn w:val="Normal"/>
    <w:next w:val="Normal"/>
    <w:link w:val="Heading6Char"/>
    <w:uiPriority w:val="9"/>
    <w:semiHidden/>
    <w:unhideWhenUsed/>
    <w:qFormat/>
    <w:rsid w:val="00B36B9E"/>
    <w:pPr>
      <w:keepNext/>
      <w:keepLines/>
      <w:numPr>
        <w:ilvl w:val="5"/>
        <w:numId w:val="7"/>
      </w:numPr>
      <w:spacing w:before="200"/>
      <w:outlineLvl w:val="5"/>
    </w:pPr>
    <w:rPr>
      <w:rFonts w:asciiTheme="majorHAnsi" w:eastAsiaTheme="majorEastAsia" w:hAnsiTheme="majorHAnsi" w:cstheme="majorBidi"/>
      <w:i/>
      <w:iCs/>
      <w:color w:val="243F60" w:themeColor="accent1" w:themeShade="7F"/>
    </w:rPr>
  </w:style>
  <w:style w:type="paragraph" w:styleId="Heading7">
    <w:name w:val="heading 7"/>
    <w:basedOn w:val="Normal"/>
    <w:next w:val="Normal"/>
    <w:link w:val="Heading7Char"/>
    <w:uiPriority w:val="9"/>
    <w:semiHidden/>
    <w:unhideWhenUsed/>
    <w:qFormat/>
    <w:rsid w:val="00B36B9E"/>
    <w:pPr>
      <w:keepNext/>
      <w:keepLines/>
      <w:numPr>
        <w:ilvl w:val="6"/>
        <w:numId w:val="7"/>
      </w:numPr>
      <w:spacing w:before="200"/>
      <w:outlineLvl w:val="6"/>
    </w:pPr>
    <w:rPr>
      <w:rFonts w:asciiTheme="majorHAnsi" w:eastAsiaTheme="majorEastAsia" w:hAnsiTheme="majorHAnsi" w:cstheme="majorBidi"/>
      <w:i/>
      <w:iCs/>
      <w:color w:val="404040" w:themeColor="text1" w:themeTint="BF"/>
    </w:rPr>
  </w:style>
  <w:style w:type="paragraph" w:styleId="Heading8">
    <w:name w:val="heading 8"/>
    <w:basedOn w:val="Normal"/>
    <w:next w:val="Normal"/>
    <w:link w:val="Heading8Char"/>
    <w:qFormat/>
    <w:rsid w:val="00B36B9E"/>
    <w:pPr>
      <w:keepNext/>
      <w:widowControl w:val="0"/>
      <w:numPr>
        <w:ilvl w:val="7"/>
        <w:numId w:val="7"/>
      </w:numPr>
      <w:wordWrap w:val="0"/>
      <w:jc w:val="both"/>
      <w:outlineLvl w:val="7"/>
    </w:pPr>
    <w:rPr>
      <w:b/>
      <w:bCs/>
      <w:kern w:val="2"/>
      <w:sz w:val="20"/>
      <w:szCs w:val="20"/>
      <w:lang w:eastAsia="ko-KR"/>
    </w:rPr>
  </w:style>
  <w:style w:type="paragraph" w:styleId="Heading9">
    <w:name w:val="heading 9"/>
    <w:basedOn w:val="Normal"/>
    <w:next w:val="Normal"/>
    <w:link w:val="Heading9Char"/>
    <w:uiPriority w:val="9"/>
    <w:semiHidden/>
    <w:unhideWhenUsed/>
    <w:qFormat/>
    <w:rsid w:val="00B36B9E"/>
    <w:pPr>
      <w:keepNext/>
      <w:keepLines/>
      <w:numPr>
        <w:ilvl w:val="8"/>
        <w:numId w:val="7"/>
      </w:numPr>
      <w:spacing w:before="200"/>
      <w:outlineLvl w:val="8"/>
    </w:pPr>
    <w:rPr>
      <w:rFonts w:asciiTheme="majorHAnsi" w:eastAsiaTheme="majorEastAsia" w:hAnsiTheme="majorHAnsi" w:cstheme="majorBidi"/>
      <w:i/>
      <w:iCs/>
      <w:color w:val="404040" w:themeColor="text1" w:themeTint="BF"/>
      <w:sz w:val="20"/>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sid w:val="00B36B9E"/>
    <w:rPr>
      <w:rFonts w:ascii="Times New Roman" w:eastAsia="BatangChe" w:hAnsi="Times New Roman" w:cs="Times New Roman"/>
      <w:b/>
      <w:bCs/>
      <w:sz w:val="24"/>
      <w:szCs w:val="24"/>
      <w:u w:val="single"/>
    </w:rPr>
  </w:style>
  <w:style w:type="character" w:customStyle="1" w:styleId="Heading8Char">
    <w:name w:val="Heading 8 Char"/>
    <w:basedOn w:val="DefaultParagraphFont"/>
    <w:link w:val="Heading8"/>
    <w:rsid w:val="00B36B9E"/>
    <w:rPr>
      <w:rFonts w:ascii="Times New Roman" w:eastAsia="BatangChe" w:hAnsi="Times New Roman" w:cs="Times New Roman"/>
      <w:b/>
      <w:bCs/>
      <w:kern w:val="2"/>
      <w:sz w:val="20"/>
      <w:szCs w:val="20"/>
      <w:lang w:eastAsia="ko-KR"/>
    </w:rPr>
  </w:style>
  <w:style w:type="paragraph" w:styleId="Footer">
    <w:name w:val="footer"/>
    <w:basedOn w:val="Normal"/>
    <w:link w:val="FooterChar"/>
    <w:uiPriority w:val="99"/>
    <w:rsid w:val="00B36B9E"/>
    <w:pPr>
      <w:tabs>
        <w:tab w:val="center" w:pos="4320"/>
        <w:tab w:val="right" w:pos="8640"/>
      </w:tabs>
    </w:pPr>
  </w:style>
  <w:style w:type="character" w:customStyle="1" w:styleId="FooterChar">
    <w:name w:val="Footer Char"/>
    <w:basedOn w:val="DefaultParagraphFont"/>
    <w:link w:val="Footer"/>
    <w:uiPriority w:val="99"/>
    <w:rsid w:val="00B36B9E"/>
    <w:rPr>
      <w:rFonts w:ascii="Times New Roman" w:eastAsia="BatangChe" w:hAnsi="Times New Roman" w:cs="Times New Roman"/>
      <w:sz w:val="24"/>
      <w:szCs w:val="24"/>
    </w:rPr>
  </w:style>
  <w:style w:type="character" w:styleId="PageNumber">
    <w:name w:val="page number"/>
    <w:basedOn w:val="DefaultParagraphFont"/>
    <w:rsid w:val="00B36B9E"/>
  </w:style>
  <w:style w:type="paragraph" w:customStyle="1" w:styleId="Note">
    <w:name w:val="Note"/>
    <w:basedOn w:val="Normal"/>
    <w:rsid w:val="00B36B9E"/>
    <w:pPr>
      <w:tabs>
        <w:tab w:val="left" w:pos="284"/>
        <w:tab w:val="left" w:pos="1134"/>
        <w:tab w:val="left" w:pos="1871"/>
        <w:tab w:val="left" w:pos="2268"/>
      </w:tabs>
      <w:spacing w:before="160"/>
      <w:jc w:val="both"/>
    </w:pPr>
    <w:rPr>
      <w:noProof/>
      <w:sz w:val="20"/>
      <w:szCs w:val="20"/>
      <w:lang w:eastAsia="ko-KR"/>
    </w:rPr>
  </w:style>
  <w:style w:type="paragraph" w:styleId="Header">
    <w:name w:val="header"/>
    <w:basedOn w:val="Normal"/>
    <w:link w:val="HeaderChar"/>
    <w:uiPriority w:val="99"/>
    <w:rsid w:val="00B36B9E"/>
    <w:pPr>
      <w:tabs>
        <w:tab w:val="center" w:pos="4320"/>
        <w:tab w:val="right" w:pos="8640"/>
      </w:tabs>
    </w:pPr>
  </w:style>
  <w:style w:type="character" w:customStyle="1" w:styleId="HeaderChar">
    <w:name w:val="Header Char"/>
    <w:basedOn w:val="DefaultParagraphFont"/>
    <w:link w:val="Header"/>
    <w:uiPriority w:val="99"/>
    <w:rsid w:val="00B36B9E"/>
    <w:rPr>
      <w:rFonts w:ascii="Times New Roman" w:eastAsia="BatangChe" w:hAnsi="Times New Roman" w:cs="Times New Roman"/>
      <w:sz w:val="24"/>
      <w:szCs w:val="24"/>
    </w:rPr>
  </w:style>
  <w:style w:type="paragraph" w:customStyle="1" w:styleId="Equation">
    <w:name w:val="Equation"/>
    <w:basedOn w:val="Normal"/>
    <w:rsid w:val="00B36B9E"/>
    <w:pPr>
      <w:tabs>
        <w:tab w:val="left" w:pos="794"/>
        <w:tab w:val="center" w:pos="4820"/>
        <w:tab w:val="right" w:pos="9639"/>
      </w:tabs>
      <w:overflowPunct w:val="0"/>
      <w:autoSpaceDE w:val="0"/>
      <w:autoSpaceDN w:val="0"/>
      <w:adjustRightInd w:val="0"/>
      <w:spacing w:beforeLines="50" w:line="240" w:lineRule="atLeast"/>
      <w:textAlignment w:val="baseline"/>
    </w:pPr>
    <w:rPr>
      <w:rFonts w:eastAsia="MS Mincho"/>
      <w:szCs w:val="22"/>
      <w:lang w:val="en-GB"/>
    </w:rPr>
  </w:style>
  <w:style w:type="character" w:styleId="Hyperlink">
    <w:name w:val="Hyperlink"/>
    <w:uiPriority w:val="99"/>
    <w:rsid w:val="00B36B9E"/>
    <w:rPr>
      <w:color w:val="0000FF"/>
      <w:u w:val="single"/>
    </w:rPr>
  </w:style>
  <w:style w:type="paragraph" w:styleId="ListParagraph">
    <w:name w:val="List Paragraph"/>
    <w:basedOn w:val="Normal"/>
    <w:link w:val="ListParagraphChar"/>
    <w:uiPriority w:val="34"/>
    <w:qFormat/>
    <w:rsid w:val="00754B84"/>
    <w:pPr>
      <w:ind w:leftChars="400" w:left="840"/>
    </w:pPr>
    <w:rPr>
      <w:rFonts w:eastAsia="MS PGothic" w:cs="MS PGothic"/>
      <w:lang w:eastAsia="ja-JP"/>
    </w:rPr>
  </w:style>
  <w:style w:type="character" w:customStyle="1" w:styleId="ListParagraphChar">
    <w:name w:val="List Paragraph Char"/>
    <w:link w:val="ListParagraph"/>
    <w:uiPriority w:val="34"/>
    <w:locked/>
    <w:rsid w:val="00754B84"/>
    <w:rPr>
      <w:rFonts w:ascii="Times New Roman" w:eastAsia="MS PGothic" w:hAnsi="Times New Roman" w:cs="MS PGothic"/>
      <w:sz w:val="24"/>
      <w:szCs w:val="24"/>
      <w:lang w:eastAsia="ja-JP"/>
    </w:rPr>
  </w:style>
  <w:style w:type="table" w:styleId="LightList-Accent2">
    <w:name w:val="Light List Accent 2"/>
    <w:basedOn w:val="TableNormal"/>
    <w:uiPriority w:val="61"/>
    <w:rsid w:val="00B36B9E"/>
    <w:pPr>
      <w:spacing w:after="0" w:line="240" w:lineRule="auto"/>
    </w:pPr>
    <w:rPr>
      <w:lang w:val="en-MY"/>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customStyle="1" w:styleId="GridTable6Colorful-Accent51">
    <w:name w:val="Grid Table 6 Colorful - Accent 51"/>
    <w:basedOn w:val="TableNormal"/>
    <w:uiPriority w:val="51"/>
    <w:rsid w:val="00B36B9E"/>
    <w:pPr>
      <w:spacing w:after="0" w:line="240" w:lineRule="auto"/>
    </w:pPr>
    <w:rPr>
      <w:color w:val="31849B" w:themeColor="accent5" w:themeShade="BF"/>
      <w:lang w:val="en-MY"/>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paragraph" w:styleId="NormalWeb">
    <w:name w:val="Normal (Web)"/>
    <w:basedOn w:val="Normal"/>
    <w:uiPriority w:val="99"/>
    <w:unhideWhenUsed/>
    <w:rsid w:val="00B36B9E"/>
    <w:pPr>
      <w:spacing w:before="100" w:beforeAutospacing="1" w:after="100" w:afterAutospacing="1"/>
    </w:pPr>
    <w:rPr>
      <w:rFonts w:eastAsia="Times New Roman"/>
    </w:rPr>
  </w:style>
  <w:style w:type="paragraph" w:customStyle="1" w:styleId="Style1">
    <w:name w:val="Style1"/>
    <w:basedOn w:val="Normal"/>
    <w:link w:val="Style1Char"/>
    <w:qFormat/>
    <w:rsid w:val="00B36B9E"/>
    <w:pPr>
      <w:numPr>
        <w:numId w:val="2"/>
      </w:numPr>
      <w:contextualSpacing/>
    </w:pPr>
    <w:rPr>
      <w:lang w:eastAsia="ko-KR"/>
    </w:rPr>
  </w:style>
  <w:style w:type="character" w:styleId="Strong">
    <w:name w:val="Strong"/>
    <w:basedOn w:val="DefaultParagraphFont"/>
    <w:uiPriority w:val="22"/>
    <w:qFormat/>
    <w:rsid w:val="00B36B9E"/>
    <w:rPr>
      <w:b/>
      <w:bCs/>
    </w:rPr>
  </w:style>
  <w:style w:type="character" w:customStyle="1" w:styleId="Style1Char">
    <w:name w:val="Style1 Char"/>
    <w:basedOn w:val="DefaultParagraphFont"/>
    <w:link w:val="Style1"/>
    <w:rsid w:val="00B36B9E"/>
    <w:rPr>
      <w:rFonts w:ascii="Times New Roman" w:eastAsia="BatangChe" w:hAnsi="Times New Roman" w:cs="Times New Roman"/>
      <w:sz w:val="24"/>
      <w:szCs w:val="24"/>
      <w:lang w:eastAsia="ko-KR"/>
    </w:rPr>
  </w:style>
  <w:style w:type="paragraph" w:customStyle="1" w:styleId="Style2">
    <w:name w:val="Style2"/>
    <w:basedOn w:val="Normal"/>
    <w:link w:val="Style2Char"/>
    <w:qFormat/>
    <w:rsid w:val="00B36B9E"/>
    <w:pPr>
      <w:spacing w:beforeLines="100" w:before="240" w:after="120"/>
      <w:jc w:val="both"/>
    </w:pPr>
    <w:rPr>
      <w:b/>
    </w:rPr>
  </w:style>
  <w:style w:type="character" w:customStyle="1" w:styleId="Style2Char">
    <w:name w:val="Style2 Char"/>
    <w:basedOn w:val="DefaultParagraphFont"/>
    <w:link w:val="Style2"/>
    <w:rsid w:val="00B36B9E"/>
    <w:rPr>
      <w:rFonts w:ascii="Times New Roman" w:eastAsia="BatangChe" w:hAnsi="Times New Roman" w:cs="Times New Roman"/>
      <w:b/>
      <w:sz w:val="24"/>
      <w:szCs w:val="24"/>
    </w:rPr>
  </w:style>
  <w:style w:type="paragraph" w:styleId="BalloonText">
    <w:name w:val="Balloon Text"/>
    <w:basedOn w:val="Normal"/>
    <w:link w:val="BalloonTextChar"/>
    <w:uiPriority w:val="99"/>
    <w:semiHidden/>
    <w:unhideWhenUsed/>
    <w:rsid w:val="00B36B9E"/>
    <w:rPr>
      <w:rFonts w:ascii="Tahoma" w:hAnsi="Tahoma" w:cs="Tahoma"/>
      <w:sz w:val="16"/>
      <w:szCs w:val="16"/>
    </w:rPr>
  </w:style>
  <w:style w:type="character" w:customStyle="1" w:styleId="BalloonTextChar">
    <w:name w:val="Balloon Text Char"/>
    <w:basedOn w:val="DefaultParagraphFont"/>
    <w:link w:val="BalloonText"/>
    <w:uiPriority w:val="99"/>
    <w:semiHidden/>
    <w:rsid w:val="00B36B9E"/>
    <w:rPr>
      <w:rFonts w:ascii="Tahoma" w:eastAsia="BatangChe" w:hAnsi="Tahoma" w:cs="Tahoma"/>
      <w:sz w:val="16"/>
      <w:szCs w:val="16"/>
    </w:rPr>
  </w:style>
  <w:style w:type="character" w:customStyle="1" w:styleId="Heading2Char">
    <w:name w:val="Heading 2 Char"/>
    <w:basedOn w:val="DefaultParagraphFont"/>
    <w:link w:val="Heading2"/>
    <w:uiPriority w:val="9"/>
    <w:rsid w:val="00B36B9E"/>
    <w:rPr>
      <w:rFonts w:asciiTheme="majorHAnsi" w:eastAsiaTheme="majorEastAsia" w:hAnsiTheme="majorHAnsi" w:cstheme="majorBidi"/>
      <w:b/>
      <w:bCs/>
      <w:color w:val="4F81BD" w:themeColor="accent1"/>
      <w:sz w:val="26"/>
      <w:szCs w:val="26"/>
    </w:rPr>
  </w:style>
  <w:style w:type="character" w:customStyle="1" w:styleId="Heading3Char">
    <w:name w:val="Heading 3 Char"/>
    <w:basedOn w:val="DefaultParagraphFont"/>
    <w:link w:val="Heading3"/>
    <w:uiPriority w:val="9"/>
    <w:rsid w:val="00B36B9E"/>
    <w:rPr>
      <w:rFonts w:asciiTheme="majorHAnsi" w:eastAsiaTheme="majorEastAsia" w:hAnsiTheme="majorHAnsi" w:cstheme="majorBidi"/>
      <w:b/>
      <w:bCs/>
      <w:color w:val="4F81BD" w:themeColor="accent1"/>
      <w:sz w:val="24"/>
      <w:szCs w:val="24"/>
    </w:rPr>
  </w:style>
  <w:style w:type="character" w:customStyle="1" w:styleId="Heading4Char">
    <w:name w:val="Heading 4 Char"/>
    <w:basedOn w:val="DefaultParagraphFont"/>
    <w:link w:val="Heading4"/>
    <w:uiPriority w:val="9"/>
    <w:semiHidden/>
    <w:rsid w:val="00B36B9E"/>
    <w:rPr>
      <w:rFonts w:asciiTheme="majorHAnsi" w:eastAsiaTheme="majorEastAsia" w:hAnsiTheme="majorHAnsi" w:cstheme="majorBidi"/>
      <w:b/>
      <w:bCs/>
      <w:i/>
      <w:iCs/>
      <w:color w:val="4F81BD" w:themeColor="accent1"/>
      <w:sz w:val="24"/>
      <w:szCs w:val="24"/>
    </w:rPr>
  </w:style>
  <w:style w:type="character" w:customStyle="1" w:styleId="Heading5Char">
    <w:name w:val="Heading 5 Char"/>
    <w:basedOn w:val="DefaultParagraphFont"/>
    <w:link w:val="Heading5"/>
    <w:uiPriority w:val="9"/>
    <w:semiHidden/>
    <w:rsid w:val="00B36B9E"/>
    <w:rPr>
      <w:rFonts w:asciiTheme="majorHAnsi" w:eastAsiaTheme="majorEastAsia" w:hAnsiTheme="majorHAnsi" w:cstheme="majorBidi"/>
      <w:color w:val="243F60" w:themeColor="accent1" w:themeShade="7F"/>
      <w:sz w:val="24"/>
      <w:szCs w:val="24"/>
    </w:rPr>
  </w:style>
  <w:style w:type="character" w:customStyle="1" w:styleId="Heading6Char">
    <w:name w:val="Heading 6 Char"/>
    <w:basedOn w:val="DefaultParagraphFont"/>
    <w:link w:val="Heading6"/>
    <w:uiPriority w:val="9"/>
    <w:semiHidden/>
    <w:rsid w:val="00B36B9E"/>
    <w:rPr>
      <w:rFonts w:asciiTheme="majorHAnsi" w:eastAsiaTheme="majorEastAsia" w:hAnsiTheme="majorHAnsi" w:cstheme="majorBidi"/>
      <w:i/>
      <w:iCs/>
      <w:color w:val="243F60" w:themeColor="accent1" w:themeShade="7F"/>
      <w:sz w:val="24"/>
      <w:szCs w:val="24"/>
    </w:rPr>
  </w:style>
  <w:style w:type="character" w:customStyle="1" w:styleId="Heading7Char">
    <w:name w:val="Heading 7 Char"/>
    <w:basedOn w:val="DefaultParagraphFont"/>
    <w:link w:val="Heading7"/>
    <w:uiPriority w:val="9"/>
    <w:semiHidden/>
    <w:rsid w:val="00B36B9E"/>
    <w:rPr>
      <w:rFonts w:asciiTheme="majorHAnsi" w:eastAsiaTheme="majorEastAsia" w:hAnsiTheme="majorHAnsi" w:cstheme="majorBidi"/>
      <w:i/>
      <w:iCs/>
      <w:color w:val="404040" w:themeColor="text1" w:themeTint="BF"/>
      <w:sz w:val="24"/>
      <w:szCs w:val="24"/>
    </w:rPr>
  </w:style>
  <w:style w:type="character" w:customStyle="1" w:styleId="Heading9Char">
    <w:name w:val="Heading 9 Char"/>
    <w:basedOn w:val="DefaultParagraphFont"/>
    <w:link w:val="Heading9"/>
    <w:uiPriority w:val="9"/>
    <w:semiHidden/>
    <w:rsid w:val="00B36B9E"/>
    <w:rPr>
      <w:rFonts w:asciiTheme="majorHAnsi" w:eastAsiaTheme="majorEastAsia" w:hAnsiTheme="majorHAnsi" w:cstheme="majorBidi"/>
      <w:i/>
      <w:iCs/>
      <w:color w:val="404040" w:themeColor="text1" w:themeTint="BF"/>
      <w:sz w:val="20"/>
      <w:szCs w:val="20"/>
    </w:rPr>
  </w:style>
  <w:style w:type="paragraph" w:styleId="TOCHeading">
    <w:name w:val="TOC Heading"/>
    <w:basedOn w:val="Heading1"/>
    <w:next w:val="Normal"/>
    <w:uiPriority w:val="39"/>
    <w:unhideWhenUsed/>
    <w:qFormat/>
    <w:rsid w:val="009B0A1E"/>
    <w:pPr>
      <w:keepLines/>
      <w:numPr>
        <w:numId w:val="0"/>
      </w:numPr>
      <w:spacing w:before="480" w:line="276" w:lineRule="auto"/>
      <w:jc w:val="left"/>
      <w:outlineLvl w:val="9"/>
    </w:pPr>
    <w:rPr>
      <w:rFonts w:asciiTheme="majorHAnsi" w:eastAsiaTheme="majorEastAsia" w:hAnsiTheme="majorHAnsi" w:cstheme="majorBidi"/>
      <w:color w:val="365F91" w:themeColor="accent1" w:themeShade="BF"/>
      <w:sz w:val="28"/>
      <w:szCs w:val="28"/>
      <w:u w:val="none"/>
      <w:lang w:eastAsia="ja-JP"/>
    </w:rPr>
  </w:style>
  <w:style w:type="paragraph" w:styleId="TOC1">
    <w:name w:val="toc 1"/>
    <w:basedOn w:val="Normal"/>
    <w:next w:val="Normal"/>
    <w:autoRedefine/>
    <w:uiPriority w:val="39"/>
    <w:unhideWhenUsed/>
    <w:qFormat/>
    <w:rsid w:val="00642F1B"/>
    <w:pPr>
      <w:tabs>
        <w:tab w:val="left" w:pos="426"/>
        <w:tab w:val="right" w:leader="dot" w:pos="9171"/>
      </w:tabs>
      <w:jc w:val="both"/>
    </w:pPr>
  </w:style>
  <w:style w:type="paragraph" w:styleId="TOC2">
    <w:name w:val="toc 2"/>
    <w:basedOn w:val="Normal"/>
    <w:next w:val="Normal"/>
    <w:autoRedefine/>
    <w:uiPriority w:val="39"/>
    <w:unhideWhenUsed/>
    <w:qFormat/>
    <w:rsid w:val="00477694"/>
    <w:pPr>
      <w:tabs>
        <w:tab w:val="left" w:pos="960"/>
        <w:tab w:val="right" w:leader="dot" w:pos="9161"/>
      </w:tabs>
      <w:ind w:left="240"/>
    </w:pPr>
  </w:style>
  <w:style w:type="paragraph" w:styleId="TOC3">
    <w:name w:val="toc 3"/>
    <w:basedOn w:val="Normal"/>
    <w:next w:val="Normal"/>
    <w:autoRedefine/>
    <w:uiPriority w:val="39"/>
    <w:unhideWhenUsed/>
    <w:qFormat/>
    <w:rsid w:val="00433052"/>
    <w:pPr>
      <w:tabs>
        <w:tab w:val="left" w:pos="1320"/>
        <w:tab w:val="right" w:leader="dot" w:pos="9163"/>
      </w:tabs>
      <w:spacing w:after="100"/>
      <w:ind w:left="450"/>
    </w:pPr>
  </w:style>
  <w:style w:type="paragraph" w:styleId="Revision">
    <w:name w:val="Revision"/>
    <w:hidden/>
    <w:uiPriority w:val="99"/>
    <w:semiHidden/>
    <w:rsid w:val="00A8178A"/>
    <w:pPr>
      <w:spacing w:after="0" w:line="240" w:lineRule="auto"/>
    </w:pPr>
    <w:rPr>
      <w:rFonts w:ascii="Times New Roman" w:eastAsia="BatangChe" w:hAnsi="Times New Roman" w:cs="Times New Roman"/>
      <w:sz w:val="24"/>
      <w:szCs w:val="24"/>
    </w:rPr>
  </w:style>
  <w:style w:type="character" w:customStyle="1" w:styleId="UnresolvedMention1">
    <w:name w:val="Unresolved Mention1"/>
    <w:basedOn w:val="DefaultParagraphFont"/>
    <w:uiPriority w:val="99"/>
    <w:semiHidden/>
    <w:unhideWhenUsed/>
    <w:rsid w:val="00091A83"/>
    <w:rPr>
      <w:color w:val="808080"/>
      <w:shd w:val="clear" w:color="auto" w:fill="E6E6E6"/>
    </w:rPr>
  </w:style>
  <w:style w:type="paragraph" w:styleId="NoSpacing">
    <w:name w:val="No Spacing"/>
    <w:uiPriority w:val="1"/>
    <w:qFormat/>
    <w:rsid w:val="00CE519C"/>
    <w:pPr>
      <w:spacing w:after="0" w:line="240" w:lineRule="auto"/>
    </w:pPr>
    <w:rPr>
      <w:rFonts w:ascii="Times New Roman" w:eastAsia="BatangChe" w:hAnsi="Times New Roman" w:cs="Times New Roman"/>
      <w:sz w:val="24"/>
      <w:szCs w:val="24"/>
    </w:rPr>
  </w:style>
  <w:style w:type="paragraph" w:styleId="Title">
    <w:name w:val="Title"/>
    <w:basedOn w:val="Normal"/>
    <w:next w:val="Normal"/>
    <w:link w:val="TitleChar"/>
    <w:uiPriority w:val="5"/>
    <w:qFormat/>
    <w:rsid w:val="00455A15"/>
    <w:pPr>
      <w:widowControl w:val="0"/>
      <w:adjustRightInd w:val="0"/>
      <w:jc w:val="center"/>
      <w:textAlignment w:val="baseline"/>
    </w:pPr>
    <w:rPr>
      <w:b/>
      <w:bCs/>
      <w:caps/>
      <w:sz w:val="28"/>
      <w:szCs w:val="28"/>
    </w:rPr>
  </w:style>
  <w:style w:type="character" w:customStyle="1" w:styleId="TitleChar">
    <w:name w:val="Title Char"/>
    <w:basedOn w:val="DefaultParagraphFont"/>
    <w:link w:val="Title"/>
    <w:uiPriority w:val="5"/>
    <w:rsid w:val="00455A15"/>
    <w:rPr>
      <w:rFonts w:ascii="Times New Roman" w:eastAsia="BatangChe" w:hAnsi="Times New Roman" w:cs="Times New Roman"/>
      <w:b/>
      <w:bCs/>
      <w:caps/>
      <w:sz w:val="28"/>
      <w:szCs w:val="28"/>
    </w:rPr>
  </w:style>
  <w:style w:type="table" w:styleId="TableGrid">
    <w:name w:val="Table Grid"/>
    <w:basedOn w:val="TableNormal"/>
    <w:uiPriority w:val="59"/>
    <w:rsid w:val="006862FB"/>
    <w:pPr>
      <w:spacing w:after="0" w:line="240" w:lineRule="auto"/>
    </w:pPr>
    <w:rPr>
      <w:rFonts w:ascii="Calibri" w:eastAsia="Malgun Gothic" w:hAnsi="Calibri" w:cs="Cordia New"/>
      <w:sz w:val="20"/>
      <w:szCs w:val="20"/>
      <w:lang w:bidi="th-TH"/>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hps">
    <w:name w:val="hps"/>
    <w:rsid w:val="006862FB"/>
  </w:style>
  <w:style w:type="character" w:styleId="UnresolvedMention">
    <w:name w:val="Unresolved Mention"/>
    <w:basedOn w:val="DefaultParagraphFont"/>
    <w:uiPriority w:val="99"/>
    <w:semiHidden/>
    <w:unhideWhenUsed/>
    <w:rsid w:val="001C3B60"/>
    <w:rPr>
      <w:color w:val="605E5C"/>
      <w:shd w:val="clear" w:color="auto" w:fill="E1DFDD"/>
    </w:rPr>
  </w:style>
  <w:style w:type="character" w:styleId="FollowedHyperlink">
    <w:name w:val="FollowedHyperlink"/>
    <w:basedOn w:val="DefaultParagraphFont"/>
    <w:uiPriority w:val="99"/>
    <w:semiHidden/>
    <w:unhideWhenUsed/>
    <w:rsid w:val="00222FE4"/>
    <w:rPr>
      <w:color w:val="800080" w:themeColor="followedHyperlink"/>
      <w:u w:val="single"/>
    </w:rPr>
  </w:style>
  <w:style w:type="paragraph" w:styleId="Caption">
    <w:name w:val="caption"/>
    <w:basedOn w:val="Normal"/>
    <w:next w:val="Normal"/>
    <w:uiPriority w:val="35"/>
    <w:unhideWhenUsed/>
    <w:qFormat/>
    <w:rsid w:val="00487D6A"/>
    <w:pPr>
      <w:spacing w:after="200"/>
    </w:pPr>
    <w:rPr>
      <w:i/>
      <w:iCs/>
      <w:color w:val="1F497D" w:themeColor="text2"/>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12439318">
      <w:bodyDiv w:val="1"/>
      <w:marLeft w:val="0"/>
      <w:marRight w:val="0"/>
      <w:marTop w:val="0"/>
      <w:marBottom w:val="0"/>
      <w:divBdr>
        <w:top w:val="none" w:sz="0" w:space="0" w:color="auto"/>
        <w:left w:val="none" w:sz="0" w:space="0" w:color="auto"/>
        <w:bottom w:val="none" w:sz="0" w:space="0" w:color="auto"/>
        <w:right w:val="none" w:sz="0" w:space="0" w:color="auto"/>
      </w:divBdr>
    </w:div>
    <w:div w:id="150189035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3.jpeg"/><Relationship Id="rId18" Type="http://schemas.openxmlformats.org/officeDocument/2006/relationships/header" Target="header3.xml"/><Relationship Id="rId26" Type="http://schemas.openxmlformats.org/officeDocument/2006/relationships/image" Target="media/image5.png"/><Relationship Id="rId21" Type="http://schemas.openxmlformats.org/officeDocument/2006/relationships/hyperlink" Target="https://www.itic.org/" TargetMode="External"/><Relationship Id="rId34" Type="http://schemas.openxmlformats.org/officeDocument/2006/relationships/package" Target="embeddings/Microsoft_PowerPoint_Presentation.pptx"/><Relationship Id="rId7" Type="http://schemas.openxmlformats.org/officeDocument/2006/relationships/settings" Target="settings.xml"/><Relationship Id="rId12" Type="http://schemas.openxmlformats.org/officeDocument/2006/relationships/image" Target="media/image2.png"/><Relationship Id="rId17" Type="http://schemas.openxmlformats.org/officeDocument/2006/relationships/footer" Target="footer2.xml"/><Relationship Id="rId25" Type="http://schemas.openxmlformats.org/officeDocument/2006/relationships/chart" Target="charts/chart3.xml"/><Relationship Id="rId33" Type="http://schemas.openxmlformats.org/officeDocument/2006/relationships/image" Target="media/image6.emf"/><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image" Target="media/image4.png"/><Relationship Id="rId29" Type="http://schemas.openxmlformats.org/officeDocument/2006/relationships/hyperlink" Target="https://uptimeinstitute.com/tiers" TargetMode="Externa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chart" Target="charts/chart2.xml"/><Relationship Id="rId32" Type="http://schemas.openxmlformats.org/officeDocument/2006/relationships/hyperlink" Target="https://www.datacenterknowledge.com/archives/2010/12/02/green-grid-creates-metrics-for-carbon-water" TargetMode="External"/><Relationship Id="rId37" Type="http://schemas.openxmlformats.org/officeDocument/2006/relationships/fontTable" Target="fontTable.xml"/><Relationship Id="rId5" Type="http://schemas.openxmlformats.org/officeDocument/2006/relationships/numbering" Target="numbering.xml"/><Relationship Id="rId15" Type="http://schemas.openxmlformats.org/officeDocument/2006/relationships/header" Target="header2.xml"/><Relationship Id="rId23" Type="http://schemas.openxmlformats.org/officeDocument/2006/relationships/chart" Target="charts/chart1.xml"/><Relationship Id="rId28" Type="http://schemas.openxmlformats.org/officeDocument/2006/relationships/hyperlink" Target="https://www.iso.org/standard/81935.html" TargetMode="External"/><Relationship Id="rId36" Type="http://schemas.openxmlformats.org/officeDocument/2006/relationships/package" Target="embeddings/Microsoft_Word_Document.docx"/><Relationship Id="rId10" Type="http://schemas.openxmlformats.org/officeDocument/2006/relationships/endnotes" Target="endnotes.xml"/><Relationship Id="rId19" Type="http://schemas.openxmlformats.org/officeDocument/2006/relationships/footer" Target="footer3.xml"/><Relationship Id="rId31" Type="http://schemas.openxmlformats.org/officeDocument/2006/relationships/hyperlink" Target="https://www.datacenterknowledge.com/archives/2016/07/18/performance-indicator-green-grids-new-data-center-metric-explained"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1.xml"/><Relationship Id="rId22" Type="http://schemas.openxmlformats.org/officeDocument/2006/relationships/hyperlink" Target="https://en.wikipedia.org/wiki/Return_on_investment" TargetMode="External"/><Relationship Id="rId27" Type="http://schemas.openxmlformats.org/officeDocument/2006/relationships/hyperlink" Target="https://www.itu.int/rec/T-REC-L.1300" TargetMode="External"/><Relationship Id="rId30" Type="http://schemas.openxmlformats.org/officeDocument/2006/relationships/hyperlink" Target="https://www.etsi.org/newsroom/news/798-2014-06-press-etsi-releases-the-first-global-kpi-on-energy-efficiency-in-ict" TargetMode="External"/><Relationship Id="rId35" Type="http://schemas.openxmlformats.org/officeDocument/2006/relationships/image" Target="media/image7.emf"/><Relationship Id="rId8" Type="http://schemas.openxmlformats.org/officeDocument/2006/relationships/webSettings" Target="webSettings.xml"/><Relationship Id="rId3" Type="http://schemas.openxmlformats.org/officeDocument/2006/relationships/customXml" Target="../customXml/item3.xml"/></Relationships>
</file>

<file path=word/charts/_rels/chart1.xml.rels><?xml version="1.0" encoding="UTF-8" standalone="yes"?>
<Relationships xmlns="http://schemas.openxmlformats.org/package/2006/relationships"><Relationship Id="rId2" Type="http://schemas.openxmlformats.org/officeDocument/2006/relationships/package" Target="../embeddings/Microsoft_Excel_Worksheet.xlsx"/><Relationship Id="rId1" Type="http://schemas.openxmlformats.org/officeDocument/2006/relationships/themeOverride" Target="../theme/themeOverride1.xml"/></Relationships>
</file>

<file path=word/charts/_rels/chart2.xml.rels><?xml version="1.0" encoding="UTF-8" standalone="yes"?>
<Relationships xmlns="http://schemas.openxmlformats.org/package/2006/relationships"><Relationship Id="rId2" Type="http://schemas.openxmlformats.org/officeDocument/2006/relationships/package" Target="../embeddings/Microsoft_Excel_Worksheet1.xlsx"/><Relationship Id="rId1" Type="http://schemas.openxmlformats.org/officeDocument/2006/relationships/themeOverride" Target="../theme/themeOverride2.xml"/></Relationships>
</file>

<file path=word/charts/_rels/chart3.xml.rels><?xml version="1.0" encoding="UTF-8" standalone="yes"?>
<Relationships xmlns="http://schemas.openxmlformats.org/package/2006/relationships"><Relationship Id="rId2" Type="http://schemas.openxmlformats.org/officeDocument/2006/relationships/package" Target="../embeddings/Microsoft_Excel_Worksheet2.xlsx"/><Relationship Id="rId1" Type="http://schemas.openxmlformats.org/officeDocument/2006/relationships/themeOverride" Target="../theme/themeOverride3.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col"/>
        <c:grouping val="stacked"/>
        <c:varyColors val="0"/>
        <c:ser>
          <c:idx val="0"/>
          <c:order val="0"/>
          <c:tx>
            <c:strRef>
              <c:f>Sheet1!$B$1</c:f>
              <c:strCache>
                <c:ptCount val="1"/>
                <c:pt idx="0">
                  <c:v>Air Conditioning</c:v>
                </c:pt>
              </c:strCache>
            </c:strRef>
          </c:tx>
          <c:spPr>
            <a:solidFill>
              <a:schemeClr val="accent1"/>
            </a:solidFill>
            <a:ln>
              <a:noFill/>
            </a:ln>
            <a:effectLst/>
          </c:spPr>
          <c:invertIfNegative val="0"/>
          <c:dLbls>
            <c:spPr>
              <a:noFill/>
              <a:ln>
                <a:noFill/>
              </a:ln>
              <a:effectLst/>
            </c:spPr>
            <c:txPr>
              <a:bodyPr rot="0" vert="horz"/>
              <a:lstStyle/>
              <a:p>
                <a:pPr>
                  <a:defRPr/>
                </a:pPr>
                <a:endParaRPr lang="ko-KR"/>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Sheet1!$A$2:$A$11</c:f>
              <c:numCache>
                <c:formatCode>General</c:formatCode>
                <c:ptCount val="10"/>
                <c:pt idx="0">
                  <c:v>1</c:v>
                </c:pt>
                <c:pt idx="1">
                  <c:v>2</c:v>
                </c:pt>
                <c:pt idx="2">
                  <c:v>3</c:v>
                </c:pt>
                <c:pt idx="3">
                  <c:v>4</c:v>
                </c:pt>
                <c:pt idx="4">
                  <c:v>5</c:v>
                </c:pt>
                <c:pt idx="5">
                  <c:v>6</c:v>
                </c:pt>
                <c:pt idx="6">
                  <c:v>7</c:v>
                </c:pt>
                <c:pt idx="7">
                  <c:v>8</c:v>
                </c:pt>
                <c:pt idx="8">
                  <c:v>9</c:v>
                </c:pt>
                <c:pt idx="9">
                  <c:v>10</c:v>
                </c:pt>
              </c:numCache>
            </c:numRef>
          </c:cat>
          <c:val>
            <c:numRef>
              <c:f>Sheet1!$B$2:$B$11</c:f>
              <c:numCache>
                <c:formatCode>0%</c:formatCode>
                <c:ptCount val="10"/>
                <c:pt idx="0">
                  <c:v>0.54</c:v>
                </c:pt>
                <c:pt idx="1">
                  <c:v>0.76</c:v>
                </c:pt>
                <c:pt idx="2">
                  <c:v>0.19</c:v>
                </c:pt>
                <c:pt idx="3">
                  <c:v>0.21</c:v>
                </c:pt>
                <c:pt idx="4">
                  <c:v>0.47</c:v>
                </c:pt>
                <c:pt idx="5">
                  <c:v>0.73</c:v>
                </c:pt>
                <c:pt idx="6">
                  <c:v>0.54</c:v>
                </c:pt>
                <c:pt idx="7">
                  <c:v>0.49</c:v>
                </c:pt>
                <c:pt idx="8">
                  <c:v>0.3</c:v>
                </c:pt>
                <c:pt idx="9">
                  <c:v>0.36</c:v>
                </c:pt>
              </c:numCache>
            </c:numRef>
          </c:val>
          <c:extLst>
            <c:ext xmlns:c16="http://schemas.microsoft.com/office/drawing/2014/chart" uri="{C3380CC4-5D6E-409C-BE32-E72D297353CC}">
              <c16:uniqueId val="{00000000-CA67-4F50-A2F8-D4315081C1A6}"/>
            </c:ext>
          </c:extLst>
        </c:ser>
        <c:ser>
          <c:idx val="1"/>
          <c:order val="1"/>
          <c:tx>
            <c:strRef>
              <c:f>Sheet1!$C$1</c:f>
              <c:strCache>
                <c:ptCount val="1"/>
                <c:pt idx="0">
                  <c:v>ICT Equipment</c:v>
                </c:pt>
              </c:strCache>
            </c:strRef>
          </c:tx>
          <c:spPr>
            <a:solidFill>
              <a:schemeClr val="accent3"/>
            </a:solidFill>
            <a:ln>
              <a:noFill/>
            </a:ln>
            <a:effectLst/>
          </c:spPr>
          <c:invertIfNegative val="0"/>
          <c:dLbls>
            <c:dLbl>
              <c:idx val="0"/>
              <c:layout>
                <c:manualLayout>
                  <c:x val="-1.1587485515643105E-3"/>
                  <c:y val="-8.5721289555786659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CA67-4F50-A2F8-D4315081C1A6}"/>
                </c:ext>
              </c:extLst>
            </c:dLbl>
            <c:spPr>
              <a:solidFill>
                <a:sysClr val="window" lastClr="FFFFFF"/>
              </a:solidFill>
              <a:ln>
                <a:solidFill>
                  <a:sysClr val="windowText" lastClr="000000">
                    <a:lumMod val="25000"/>
                    <a:lumOff val="75000"/>
                  </a:sysClr>
                </a:solidFill>
              </a:ln>
              <a:effectLst/>
            </c:spPr>
            <c:txPr>
              <a:bodyPr rot="0" vert="horz"/>
              <a:lstStyle/>
              <a:p>
                <a:pPr>
                  <a:defRPr/>
                </a:pPr>
                <a:endParaRPr lang="ko-KR"/>
              </a:p>
            </c:txPr>
            <c:dLblPos val="inEnd"/>
            <c:showLegendKey val="0"/>
            <c:showVal val="1"/>
            <c:showCatName val="0"/>
            <c:showSerName val="0"/>
            <c:showPercent val="0"/>
            <c:showBubbleSize val="0"/>
            <c:showLeaderLines val="0"/>
            <c:extLst>
              <c:ext xmlns:c15="http://schemas.microsoft.com/office/drawing/2012/chart" uri="{CE6537A1-D6FC-4f65-9D91-7224C49458BB}">
                <c15:spPr xmlns:c15="http://schemas.microsoft.com/office/drawing/2012/chart">
                  <a:prstGeom prst="rect">
                    <a:avLst/>
                  </a:prstGeom>
                </c15:spPr>
                <c15:showLeaderLines val="1"/>
                <c15:leaderLines>
                  <c:spPr>
                    <a:ln w="9525" cap="flat" cmpd="sng" algn="ctr">
                      <a:solidFill>
                        <a:schemeClr val="tx1">
                          <a:lumMod val="35000"/>
                          <a:lumOff val="65000"/>
                        </a:schemeClr>
                      </a:solidFill>
                      <a:round/>
                    </a:ln>
                    <a:effectLst/>
                  </c:spPr>
                </c15:leaderLines>
              </c:ext>
            </c:extLst>
          </c:dLbls>
          <c:cat>
            <c:numRef>
              <c:f>Sheet1!$A$2:$A$11</c:f>
              <c:numCache>
                <c:formatCode>General</c:formatCode>
                <c:ptCount val="10"/>
                <c:pt idx="0">
                  <c:v>1</c:v>
                </c:pt>
                <c:pt idx="1">
                  <c:v>2</c:v>
                </c:pt>
                <c:pt idx="2">
                  <c:v>3</c:v>
                </c:pt>
                <c:pt idx="3">
                  <c:v>4</c:v>
                </c:pt>
                <c:pt idx="4">
                  <c:v>5</c:v>
                </c:pt>
                <c:pt idx="5">
                  <c:v>6</c:v>
                </c:pt>
                <c:pt idx="6">
                  <c:v>7</c:v>
                </c:pt>
                <c:pt idx="7">
                  <c:v>8</c:v>
                </c:pt>
                <c:pt idx="8">
                  <c:v>9</c:v>
                </c:pt>
                <c:pt idx="9">
                  <c:v>10</c:v>
                </c:pt>
              </c:numCache>
            </c:numRef>
          </c:cat>
          <c:val>
            <c:numRef>
              <c:f>Sheet1!$C$2:$C$11</c:f>
              <c:numCache>
                <c:formatCode>0%</c:formatCode>
                <c:ptCount val="10"/>
                <c:pt idx="0">
                  <c:v>0.46</c:v>
                </c:pt>
                <c:pt idx="1">
                  <c:v>0.22</c:v>
                </c:pt>
                <c:pt idx="2">
                  <c:v>0.81</c:v>
                </c:pt>
                <c:pt idx="3">
                  <c:v>0.46</c:v>
                </c:pt>
                <c:pt idx="4">
                  <c:v>0.49</c:v>
                </c:pt>
                <c:pt idx="5">
                  <c:v>0.2</c:v>
                </c:pt>
                <c:pt idx="6">
                  <c:v>0.38</c:v>
                </c:pt>
                <c:pt idx="7">
                  <c:v>0.42</c:v>
                </c:pt>
                <c:pt idx="8">
                  <c:v>0.65</c:v>
                </c:pt>
                <c:pt idx="9">
                  <c:v>0.43</c:v>
                </c:pt>
              </c:numCache>
            </c:numRef>
          </c:val>
          <c:extLst>
            <c:ext xmlns:c16="http://schemas.microsoft.com/office/drawing/2014/chart" uri="{C3380CC4-5D6E-409C-BE32-E72D297353CC}">
              <c16:uniqueId val="{00000002-CA67-4F50-A2F8-D4315081C1A6}"/>
            </c:ext>
          </c:extLst>
        </c:ser>
        <c:ser>
          <c:idx val="2"/>
          <c:order val="2"/>
          <c:tx>
            <c:strRef>
              <c:f>Sheet1!$D$1</c:f>
              <c:strCache>
                <c:ptCount val="1"/>
                <c:pt idx="0">
                  <c:v>UPS Power</c:v>
                </c:pt>
              </c:strCache>
            </c:strRef>
          </c:tx>
          <c:spPr>
            <a:solidFill>
              <a:schemeClr val="accent5"/>
            </a:solidFill>
            <a:ln>
              <a:noFill/>
            </a:ln>
            <a:effectLst/>
          </c:spPr>
          <c:invertIfNegative val="0"/>
          <c:dLbls>
            <c:dLbl>
              <c:idx val="0"/>
              <c:layout>
                <c:manualLayout>
                  <c:x val="-5.7937427578215531E-3"/>
                  <c:y val="1.6615658891695119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CA67-4F50-A2F8-D4315081C1A6}"/>
                </c:ext>
              </c:extLst>
            </c:dLbl>
            <c:dLbl>
              <c:idx val="1"/>
              <c:layout>
                <c:manualLayout>
                  <c:x val="0"/>
                  <c:y val="-4.4458475709404461E-3"/>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CA67-4F50-A2F8-D4315081C1A6}"/>
                </c:ext>
              </c:extLst>
            </c:dLbl>
            <c:dLbl>
              <c:idx val="4"/>
              <c:layout>
                <c:manualLayout>
                  <c:x val="0"/>
                  <c:y val="-4.2807532313178052E-3"/>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CA67-4F50-A2F8-D4315081C1A6}"/>
                </c:ext>
              </c:extLst>
            </c:dLbl>
            <c:dLbl>
              <c:idx val="8"/>
              <c:layout>
                <c:manualLayout>
                  <c:x val="0"/>
                  <c:y val="-3.0190536324469094E-3"/>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CA67-4F50-A2F8-D4315081C1A6}"/>
                </c:ext>
              </c:extLst>
            </c:dLbl>
            <c:spPr>
              <a:noFill/>
              <a:ln>
                <a:noFill/>
              </a:ln>
              <a:effectLst/>
            </c:spPr>
            <c:txPr>
              <a:bodyPr rot="0" vert="horz"/>
              <a:lstStyle/>
              <a:p>
                <a:pPr>
                  <a:defRPr/>
                </a:pPr>
                <a:endParaRPr lang="ko-KR"/>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Sheet1!$A$2:$A$11</c:f>
              <c:numCache>
                <c:formatCode>General</c:formatCode>
                <c:ptCount val="10"/>
                <c:pt idx="0">
                  <c:v>1</c:v>
                </c:pt>
                <c:pt idx="1">
                  <c:v>2</c:v>
                </c:pt>
                <c:pt idx="2">
                  <c:v>3</c:v>
                </c:pt>
                <c:pt idx="3">
                  <c:v>4</c:v>
                </c:pt>
                <c:pt idx="4">
                  <c:v>5</c:v>
                </c:pt>
                <c:pt idx="5">
                  <c:v>6</c:v>
                </c:pt>
                <c:pt idx="6">
                  <c:v>7</c:v>
                </c:pt>
                <c:pt idx="7">
                  <c:v>8</c:v>
                </c:pt>
                <c:pt idx="8">
                  <c:v>9</c:v>
                </c:pt>
                <c:pt idx="9">
                  <c:v>10</c:v>
                </c:pt>
              </c:numCache>
            </c:numRef>
          </c:cat>
          <c:val>
            <c:numRef>
              <c:f>Sheet1!$D$2:$D$11</c:f>
              <c:numCache>
                <c:formatCode>0%</c:formatCode>
                <c:ptCount val="10"/>
                <c:pt idx="0">
                  <c:v>0</c:v>
                </c:pt>
                <c:pt idx="1">
                  <c:v>0.02</c:v>
                </c:pt>
                <c:pt idx="3">
                  <c:v>0.33</c:v>
                </c:pt>
                <c:pt idx="4">
                  <c:v>0.04</c:v>
                </c:pt>
                <c:pt idx="5">
                  <c:v>7.0000000000000007E-2</c:v>
                </c:pt>
                <c:pt idx="6">
                  <c:v>0.08</c:v>
                </c:pt>
                <c:pt idx="7">
                  <c:v>0.09</c:v>
                </c:pt>
                <c:pt idx="8">
                  <c:v>0.05</c:v>
                </c:pt>
                <c:pt idx="9">
                  <c:v>0.21</c:v>
                </c:pt>
              </c:numCache>
            </c:numRef>
          </c:val>
          <c:extLst>
            <c:ext xmlns:c16="http://schemas.microsoft.com/office/drawing/2014/chart" uri="{C3380CC4-5D6E-409C-BE32-E72D297353CC}">
              <c16:uniqueId val="{00000007-CA67-4F50-A2F8-D4315081C1A6}"/>
            </c:ext>
          </c:extLst>
        </c:ser>
        <c:dLbls>
          <c:showLegendKey val="0"/>
          <c:showVal val="0"/>
          <c:showCatName val="0"/>
          <c:showSerName val="0"/>
          <c:showPercent val="0"/>
          <c:showBubbleSize val="0"/>
        </c:dLbls>
        <c:gapWidth val="80"/>
        <c:overlap val="100"/>
        <c:axId val="-1831550576"/>
        <c:axId val="-1831550032"/>
      </c:barChart>
      <c:catAx>
        <c:axId val="-183155057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vert="horz"/>
          <a:lstStyle/>
          <a:p>
            <a:pPr>
              <a:defRPr/>
            </a:pPr>
            <a:endParaRPr lang="ko-KR"/>
          </a:p>
        </c:txPr>
        <c:crossAx val="-1831550032"/>
        <c:crosses val="autoZero"/>
        <c:auto val="1"/>
        <c:lblAlgn val="ctr"/>
        <c:lblOffset val="100"/>
        <c:noMultiLvlLbl val="0"/>
      </c:catAx>
      <c:valAx>
        <c:axId val="-1831550032"/>
        <c:scaling>
          <c:orientation val="minMax"/>
        </c:scaling>
        <c:delete val="1"/>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crossAx val="-1831550576"/>
        <c:crosses val="autoZero"/>
        <c:crossBetween val="between"/>
      </c:valAx>
      <c:spPr>
        <a:noFill/>
        <a:ln>
          <a:noFill/>
        </a:ln>
        <a:effectLst/>
      </c:spPr>
    </c:plotArea>
    <c:legend>
      <c:legendPos val="b"/>
      <c:overlay val="0"/>
      <c:spPr>
        <a:noFill/>
        <a:ln>
          <a:noFill/>
        </a:ln>
        <a:effectLst/>
      </c:spPr>
      <c:txPr>
        <a:bodyPr rot="0" vert="horz"/>
        <a:lstStyle/>
        <a:p>
          <a:pPr>
            <a:defRPr/>
          </a:pPr>
          <a:endParaRPr lang="ko-KR"/>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sz="700">
          <a:latin typeface="Times New Roman" panose="02020603050405020304" pitchFamily="18" charset="0"/>
          <a:cs typeface="Times New Roman" panose="02020603050405020304" pitchFamily="18" charset="0"/>
        </a:defRPr>
      </a:pPr>
      <a:endParaRPr lang="ko-KR"/>
    </a:p>
  </c:txPr>
  <c:externalData r:id="rId2">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overlay val="0"/>
      <c:spPr>
        <a:noFill/>
        <a:ln>
          <a:noFill/>
        </a:ln>
        <a:effectLst/>
      </c:spPr>
      <c:txPr>
        <a:bodyPr rot="0" vert="horz"/>
        <a:lstStyle/>
        <a:p>
          <a:pPr>
            <a:defRPr/>
          </a:pPr>
          <a:endParaRPr lang="ko-KR"/>
        </a:p>
      </c:txPr>
    </c:title>
    <c:autoTitleDeleted val="0"/>
    <c:plotArea>
      <c:layout>
        <c:manualLayout>
          <c:layoutTarget val="inner"/>
          <c:xMode val="edge"/>
          <c:yMode val="edge"/>
          <c:x val="0.1432913656877228"/>
          <c:y val="0.17955223880597018"/>
          <c:w val="0.8268750141172112"/>
          <c:h val="0.70005836956947542"/>
        </c:manualLayout>
      </c:layout>
      <c:barChart>
        <c:barDir val="col"/>
        <c:grouping val="clustered"/>
        <c:varyColors val="0"/>
        <c:ser>
          <c:idx val="0"/>
          <c:order val="0"/>
          <c:tx>
            <c:strRef>
              <c:f>Sheet1!$B$1</c:f>
              <c:strCache>
                <c:ptCount val="1"/>
                <c:pt idx="0">
                  <c:v>Estimated Annual Consumption (kWh)</c:v>
                </c:pt>
              </c:strCache>
            </c:strRef>
          </c:tx>
          <c:spPr>
            <a:solidFill>
              <a:schemeClr val="accent6">
                <a:lumMod val="60000"/>
                <a:lumOff val="40000"/>
              </a:schemeClr>
            </a:solidFill>
            <a:ln w="9525" cap="flat" cmpd="sng" algn="ctr">
              <a:solidFill>
                <a:schemeClr val="accent6">
                  <a:lumMod val="50000"/>
                </a:schemeClr>
              </a:solidFill>
              <a:round/>
            </a:ln>
            <a:effectLst>
              <a:outerShdw blurRad="40000" dist="20000" dir="5400000" rotWithShape="0">
                <a:srgbClr val="000000">
                  <a:alpha val="38000"/>
                </a:srgbClr>
              </a:outerShdw>
            </a:effectLst>
          </c:spPr>
          <c:invertIfNegative val="0"/>
          <c:dLbls>
            <c:spPr>
              <a:noFill/>
              <a:ln>
                <a:noFill/>
              </a:ln>
              <a:effectLst/>
            </c:spPr>
            <c:txPr>
              <a:bodyPr rot="0" vert="horz"/>
              <a:lstStyle/>
              <a:p>
                <a:pPr>
                  <a:defRPr sz="500"/>
                </a:pPr>
                <a:endParaRPr lang="ko-KR"/>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numRef>
              <c:f>Sheet1!$A$2:$A$11</c:f>
              <c:numCache>
                <c:formatCode>General</c:formatCode>
                <c:ptCount val="10"/>
                <c:pt idx="0">
                  <c:v>1</c:v>
                </c:pt>
                <c:pt idx="1">
                  <c:v>2</c:v>
                </c:pt>
                <c:pt idx="2">
                  <c:v>3</c:v>
                </c:pt>
                <c:pt idx="3">
                  <c:v>4</c:v>
                </c:pt>
                <c:pt idx="4">
                  <c:v>5</c:v>
                </c:pt>
                <c:pt idx="5">
                  <c:v>6</c:v>
                </c:pt>
                <c:pt idx="6">
                  <c:v>7</c:v>
                </c:pt>
                <c:pt idx="7">
                  <c:v>8</c:v>
                </c:pt>
                <c:pt idx="8">
                  <c:v>9</c:v>
                </c:pt>
                <c:pt idx="9">
                  <c:v>10</c:v>
                </c:pt>
              </c:numCache>
            </c:numRef>
          </c:cat>
          <c:val>
            <c:numRef>
              <c:f>Sheet1!$B$2:$B$11</c:f>
              <c:numCache>
                <c:formatCode>#,##0</c:formatCode>
                <c:ptCount val="10"/>
                <c:pt idx="0">
                  <c:v>42000</c:v>
                </c:pt>
                <c:pt idx="1">
                  <c:v>160000</c:v>
                </c:pt>
                <c:pt idx="2">
                  <c:v>107500</c:v>
                </c:pt>
                <c:pt idx="3">
                  <c:v>283000</c:v>
                </c:pt>
                <c:pt idx="4">
                  <c:v>287000</c:v>
                </c:pt>
                <c:pt idx="5">
                  <c:v>257000</c:v>
                </c:pt>
                <c:pt idx="6">
                  <c:v>236000</c:v>
                </c:pt>
                <c:pt idx="7">
                  <c:v>318000</c:v>
                </c:pt>
                <c:pt idx="8">
                  <c:v>120000</c:v>
                </c:pt>
                <c:pt idx="9">
                  <c:v>435000</c:v>
                </c:pt>
              </c:numCache>
            </c:numRef>
          </c:val>
          <c:extLst>
            <c:ext xmlns:c16="http://schemas.microsoft.com/office/drawing/2014/chart" uri="{C3380CC4-5D6E-409C-BE32-E72D297353CC}">
              <c16:uniqueId val="{00000000-0BB3-423D-978B-E99F71C95714}"/>
            </c:ext>
          </c:extLst>
        </c:ser>
        <c:dLbls>
          <c:dLblPos val="inEnd"/>
          <c:showLegendKey val="0"/>
          <c:showVal val="1"/>
          <c:showCatName val="0"/>
          <c:showSerName val="0"/>
          <c:showPercent val="0"/>
          <c:showBubbleSize val="0"/>
        </c:dLbls>
        <c:gapWidth val="100"/>
        <c:overlap val="-24"/>
        <c:axId val="-1831549488"/>
        <c:axId val="-1831548944"/>
      </c:barChart>
      <c:catAx>
        <c:axId val="-183154948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vert="horz"/>
          <a:lstStyle/>
          <a:p>
            <a:pPr>
              <a:defRPr/>
            </a:pPr>
            <a:endParaRPr lang="ko-KR"/>
          </a:p>
        </c:txPr>
        <c:crossAx val="-1831548944"/>
        <c:crosses val="autoZero"/>
        <c:auto val="1"/>
        <c:lblAlgn val="ctr"/>
        <c:lblOffset val="100"/>
        <c:noMultiLvlLbl val="0"/>
      </c:catAx>
      <c:valAx>
        <c:axId val="-183154894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vert="horz"/>
              <a:lstStyle/>
              <a:p>
                <a:pPr>
                  <a:defRPr/>
                </a:pPr>
                <a:r>
                  <a:rPr lang="en-MY"/>
                  <a:t>Energy (kwh)</a:t>
                </a:r>
              </a:p>
            </c:rich>
          </c:tx>
          <c:overlay val="0"/>
          <c:spPr>
            <a:noFill/>
            <a:ln>
              <a:noFill/>
            </a:ln>
            <a:effectLst/>
          </c:spPr>
        </c:title>
        <c:numFmt formatCode="#,##0" sourceLinked="1"/>
        <c:majorTickMark val="none"/>
        <c:minorTickMark val="none"/>
        <c:tickLblPos val="nextTo"/>
        <c:spPr>
          <a:noFill/>
          <a:ln>
            <a:noFill/>
          </a:ln>
          <a:effectLst/>
        </c:spPr>
        <c:txPr>
          <a:bodyPr rot="-60000000" vert="horz"/>
          <a:lstStyle/>
          <a:p>
            <a:pPr>
              <a:defRPr/>
            </a:pPr>
            <a:endParaRPr lang="ko-KR"/>
          </a:p>
        </c:txPr>
        <c:crossAx val="-1831549488"/>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sz="800">
          <a:latin typeface="Times New Roman" panose="02020603050405020304" pitchFamily="18" charset="0"/>
          <a:cs typeface="Times New Roman" panose="02020603050405020304" pitchFamily="18" charset="0"/>
        </a:defRPr>
      </a:pPr>
      <a:endParaRPr lang="ko-KR"/>
    </a:p>
  </c:txPr>
  <c:externalData r:id="rId2">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6"/>
    </mc:Choice>
    <mc:Fallback>
      <c:style val="6"/>
    </mc:Fallback>
  </mc:AlternateContent>
  <c:clrMapOvr bg1="lt1" tx1="dk1" bg2="lt2" tx2="dk2" accent1="accent1" accent2="accent2" accent3="accent3" accent4="accent4" accent5="accent5" accent6="accent6" hlink="hlink" folHlink="folHlink"/>
  <c:chart>
    <c:title>
      <c:tx>
        <c:rich>
          <a:bodyPr rot="0" vert="horz"/>
          <a:lstStyle/>
          <a:p>
            <a:pPr>
              <a:defRPr/>
            </a:pPr>
            <a:r>
              <a:rPr lang="en-MY"/>
              <a:t>Power Usage Effectiveness</a:t>
            </a:r>
          </a:p>
        </c:rich>
      </c:tx>
      <c:overlay val="0"/>
      <c:spPr>
        <a:noFill/>
        <a:ln>
          <a:noFill/>
        </a:ln>
        <a:effectLst/>
      </c:spPr>
    </c:title>
    <c:autoTitleDeleted val="0"/>
    <c:plotArea>
      <c:layout/>
      <c:barChart>
        <c:barDir val="col"/>
        <c:grouping val="clustered"/>
        <c:varyColors val="0"/>
        <c:ser>
          <c:idx val="0"/>
          <c:order val="0"/>
          <c:tx>
            <c:strRef>
              <c:f>Sheet1!$B$1</c:f>
              <c:strCache>
                <c:ptCount val="1"/>
                <c:pt idx="0">
                  <c:v>PUE</c:v>
                </c:pt>
              </c:strCache>
            </c:strRef>
          </c:tx>
          <c:spPr>
            <a:gradFill rotWithShape="1">
              <a:gsLst>
                <a:gs pos="0">
                  <a:schemeClr val="accent4">
                    <a:shade val="51000"/>
                    <a:satMod val="130000"/>
                  </a:schemeClr>
                </a:gs>
                <a:gs pos="80000">
                  <a:schemeClr val="accent4">
                    <a:shade val="93000"/>
                    <a:satMod val="130000"/>
                  </a:schemeClr>
                </a:gs>
                <a:gs pos="100000">
                  <a:schemeClr val="accent4">
                    <a:shade val="94000"/>
                    <a:satMod val="135000"/>
                  </a:schemeClr>
                </a:gs>
              </a:gsLst>
              <a:lin ang="16200000" scaled="0"/>
            </a:gradFill>
            <a:ln>
              <a:noFill/>
            </a:ln>
            <a:effectLst>
              <a:outerShdw blurRad="40000" dist="23000" dir="5400000" rotWithShape="0">
                <a:srgbClr val="000000">
                  <a:alpha val="35000"/>
                </a:srgbClr>
              </a:outerShdw>
            </a:effectLst>
          </c:spPr>
          <c:invertIfNegative val="0"/>
          <c:dLbls>
            <c:spPr>
              <a:noFill/>
              <a:ln>
                <a:noFill/>
              </a:ln>
              <a:effectLst/>
            </c:spPr>
            <c:txPr>
              <a:bodyPr rot="0" vert="horz"/>
              <a:lstStyle/>
              <a:p>
                <a:pPr>
                  <a:defRPr/>
                </a:pPr>
                <a:endParaRPr lang="ko-KR"/>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2">
                          <a:lumMod val="35000"/>
                          <a:lumOff val="65000"/>
                        </a:schemeClr>
                      </a:solidFill>
                    </a:ln>
                    <a:effectLst/>
                  </c:spPr>
                </c15:leaderLines>
              </c:ext>
            </c:extLst>
          </c:dLbls>
          <c:cat>
            <c:numRef>
              <c:f>Sheet1!$A$2:$A$11</c:f>
              <c:numCache>
                <c:formatCode>General</c:formatCode>
                <c:ptCount val="10"/>
                <c:pt idx="0">
                  <c:v>1</c:v>
                </c:pt>
                <c:pt idx="1">
                  <c:v>2</c:v>
                </c:pt>
                <c:pt idx="2">
                  <c:v>3</c:v>
                </c:pt>
                <c:pt idx="3">
                  <c:v>4</c:v>
                </c:pt>
                <c:pt idx="4">
                  <c:v>5</c:v>
                </c:pt>
                <c:pt idx="5">
                  <c:v>6</c:v>
                </c:pt>
                <c:pt idx="6">
                  <c:v>7</c:v>
                </c:pt>
                <c:pt idx="7">
                  <c:v>8</c:v>
                </c:pt>
                <c:pt idx="8">
                  <c:v>9</c:v>
                </c:pt>
                <c:pt idx="9">
                  <c:v>10</c:v>
                </c:pt>
              </c:numCache>
            </c:numRef>
          </c:cat>
          <c:val>
            <c:numRef>
              <c:f>Sheet1!$B$2:$B$11</c:f>
              <c:numCache>
                <c:formatCode>General</c:formatCode>
                <c:ptCount val="10"/>
                <c:pt idx="0">
                  <c:v>2.17</c:v>
                </c:pt>
                <c:pt idx="1">
                  <c:v>4.4000000000000004</c:v>
                </c:pt>
                <c:pt idx="2">
                  <c:v>1.27</c:v>
                </c:pt>
                <c:pt idx="3">
                  <c:v>2.19</c:v>
                </c:pt>
                <c:pt idx="4">
                  <c:v>2.04</c:v>
                </c:pt>
                <c:pt idx="5">
                  <c:v>5</c:v>
                </c:pt>
                <c:pt idx="6">
                  <c:v>2.62</c:v>
                </c:pt>
                <c:pt idx="7">
                  <c:v>2.4</c:v>
                </c:pt>
                <c:pt idx="8">
                  <c:v>1.57</c:v>
                </c:pt>
                <c:pt idx="9">
                  <c:v>2.2999999999999998</c:v>
                </c:pt>
              </c:numCache>
            </c:numRef>
          </c:val>
          <c:extLst>
            <c:ext xmlns:c16="http://schemas.microsoft.com/office/drawing/2014/chart" uri="{C3380CC4-5D6E-409C-BE32-E72D297353CC}">
              <c16:uniqueId val="{00000000-48F4-4D35-A5C5-44177CBC3D2B}"/>
            </c:ext>
          </c:extLst>
        </c:ser>
        <c:dLbls>
          <c:dLblPos val="outEnd"/>
          <c:showLegendKey val="0"/>
          <c:showVal val="1"/>
          <c:showCatName val="0"/>
          <c:showSerName val="0"/>
          <c:showPercent val="0"/>
          <c:showBubbleSize val="0"/>
        </c:dLbls>
        <c:gapWidth val="100"/>
        <c:overlap val="-24"/>
        <c:axId val="-1831548400"/>
        <c:axId val="-1938958320"/>
      </c:barChart>
      <c:catAx>
        <c:axId val="-1831548400"/>
        <c:scaling>
          <c:orientation val="minMax"/>
        </c:scaling>
        <c:delete val="0"/>
        <c:axPos val="b"/>
        <c:numFmt formatCode="General" sourceLinked="1"/>
        <c:majorTickMark val="none"/>
        <c:minorTickMark val="none"/>
        <c:tickLblPos val="nextTo"/>
        <c:spPr>
          <a:noFill/>
          <a:ln w="9525" cap="flat" cmpd="sng" algn="ctr">
            <a:solidFill>
              <a:schemeClr val="tx2">
                <a:lumMod val="15000"/>
                <a:lumOff val="85000"/>
              </a:schemeClr>
            </a:solidFill>
            <a:round/>
          </a:ln>
          <a:effectLst/>
        </c:spPr>
        <c:txPr>
          <a:bodyPr rot="-60000000" vert="horz"/>
          <a:lstStyle/>
          <a:p>
            <a:pPr>
              <a:defRPr/>
            </a:pPr>
            <a:endParaRPr lang="ko-KR"/>
          </a:p>
        </c:txPr>
        <c:crossAx val="-1938958320"/>
        <c:crosses val="autoZero"/>
        <c:auto val="1"/>
        <c:lblAlgn val="ctr"/>
        <c:lblOffset val="100"/>
        <c:noMultiLvlLbl val="0"/>
      </c:catAx>
      <c:valAx>
        <c:axId val="-1938958320"/>
        <c:scaling>
          <c:orientation val="minMax"/>
        </c:scaling>
        <c:delete val="0"/>
        <c:axPos val="l"/>
        <c:majorGridlines>
          <c:spPr>
            <a:ln w="9525" cap="flat" cmpd="sng" algn="ctr">
              <a:solidFill>
                <a:schemeClr val="tx2">
                  <a:lumMod val="15000"/>
                  <a:lumOff val="85000"/>
                </a:schemeClr>
              </a:solidFill>
              <a:round/>
            </a:ln>
            <a:effectLst/>
          </c:spPr>
        </c:majorGridlines>
        <c:title>
          <c:tx>
            <c:rich>
              <a:bodyPr rot="-5400000" vert="horz"/>
              <a:lstStyle/>
              <a:p>
                <a:pPr>
                  <a:defRPr/>
                </a:pPr>
                <a:r>
                  <a:rPr lang="en-MY"/>
                  <a:t>PUE</a:t>
                </a:r>
              </a:p>
            </c:rich>
          </c:tx>
          <c:overlay val="0"/>
          <c:spPr>
            <a:noFill/>
            <a:ln>
              <a:noFill/>
            </a:ln>
            <a:effectLst/>
          </c:spPr>
        </c:title>
        <c:numFmt formatCode="General" sourceLinked="1"/>
        <c:majorTickMark val="none"/>
        <c:minorTickMark val="none"/>
        <c:tickLblPos val="nextTo"/>
        <c:spPr>
          <a:noFill/>
          <a:ln>
            <a:noFill/>
          </a:ln>
          <a:effectLst/>
        </c:spPr>
        <c:txPr>
          <a:bodyPr rot="-60000000" vert="horz"/>
          <a:lstStyle/>
          <a:p>
            <a:pPr>
              <a:defRPr/>
            </a:pPr>
            <a:endParaRPr lang="ko-KR"/>
          </a:p>
        </c:txPr>
        <c:crossAx val="-1831548400"/>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2">
          <a:lumMod val="15000"/>
          <a:lumOff val="85000"/>
        </a:schemeClr>
      </a:solidFill>
      <a:round/>
    </a:ln>
    <a:effectLst/>
  </c:spPr>
  <c:txPr>
    <a:bodyPr/>
    <a:lstStyle/>
    <a:p>
      <a:pPr>
        <a:defRPr sz="800">
          <a:latin typeface="Times New Roman" panose="02020603050405020304" pitchFamily="18" charset="0"/>
          <a:cs typeface="Times New Roman" panose="02020603050405020304" pitchFamily="18" charset="0"/>
        </a:defRPr>
      </a:pPr>
      <a:endParaRPr lang="ko-KR"/>
    </a:p>
  </c:txPr>
  <c:externalData r:id="rId2">
    <c:autoUpdate val="0"/>
  </c:externalData>
</c:chartSpace>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word/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60AECAA289F74409707D2FFAC9CB1AC" ma:contentTypeVersion="16" ma:contentTypeDescription="Create a new document." ma:contentTypeScope="" ma:versionID="5a78c0d18376492616ff0a4bec42a927">
  <xsd:schema xmlns:xsd="http://www.w3.org/2001/XMLSchema" xmlns:xs="http://www.w3.org/2001/XMLSchema" xmlns:p="http://schemas.microsoft.com/office/2006/metadata/properties" xmlns:ns2="959f08be-8dbb-4a44-a446-1030f3f39e57" xmlns:ns3="458003ab-b13a-4fc1-81c6-7e07d60790c9" targetNamespace="http://schemas.microsoft.com/office/2006/metadata/properties" ma:root="true" ma:fieldsID="21662efcdc42cb671a38f8f26d4716c6" ns2:_="" ns3:_="">
    <xsd:import namespace="959f08be-8dbb-4a44-a446-1030f3f39e57"/>
    <xsd:import namespace="458003ab-b13a-4fc1-81c6-7e07d60790c9"/>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3:SharedWithUsers" minOccurs="0"/>
                <xsd:element ref="ns3:SharedWithDetails" minOccurs="0"/>
                <xsd:element ref="ns2:MediaServiceDateTaken" minOccurs="0"/>
                <xsd:element ref="ns2:MediaServiceSearchProperties" minOccurs="0"/>
                <xsd:element ref="ns2:MediaLengthInSeconds" minOccurs="0"/>
                <xsd:element ref="ns2:MediaServiceLocation"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9f08be-8dbb-4a44-a446-1030f3f39e5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lcf76f155ced4ddcb4097134ff3c332f" ma:index="12" nillable="true" ma:taxonomy="true" ma:internalName="lcf76f155ced4ddcb4097134ff3c332f" ma:taxonomyFieldName="MediaServiceImageTags" ma:displayName="Image Tags" ma:readOnly="false" ma:fieldId="{5cf76f15-5ced-4ddc-b409-7134ff3c332f}" ma:taxonomyMulti="true" ma:sspId="7a133850-5166-451d-b6c6-715a6fd0373c" ma:termSetId="09814cd3-568e-fe90-9814-8d621ff8fb84" ma:anchorId="fba54fb3-c3e1-fe81-a776-ca4b69148c4d" ma:open="true" ma:isKeyword="false">
      <xsd:complexType>
        <xsd:sequence>
          <xsd:element ref="pc:Terms" minOccurs="0" maxOccurs="1"/>
        </xsd:sequence>
      </xsd:complex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MediaLengthInSeconds" ma:index="21" nillable="true" ma:displayName="MediaLengthInSeconds" ma:hidden="true" ma:internalName="MediaLengthInSeconds" ma:readOnly="true">
      <xsd:simpleType>
        <xsd:restriction base="dms:Unknown"/>
      </xsd:simpleType>
    </xsd:element>
    <xsd:element name="MediaServiceLocation" ma:index="22" nillable="true" ma:displayName="Location" ma:indexed="true" ma:internalName="MediaServiceLocation" ma:readOnly="true">
      <xsd:simpleType>
        <xsd:restriction base="dms:Text"/>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58003ab-b13a-4fc1-81c6-7e07d60790c9" elementFormDefault="qualified">
    <xsd:import namespace="http://schemas.microsoft.com/office/2006/documentManagement/types"/>
    <xsd:import namespace="http://schemas.microsoft.com/office/infopath/2007/PartnerControls"/>
    <xsd:element name="TaxCatchAll" ma:index="13" nillable="true" ma:displayName="Taxonomy Catch All Column" ma:hidden="true" ma:list="{14442ee5-5902-427d-b51b-a3069e971a3f}" ma:internalName="TaxCatchAll" ma:showField="CatchAllData" ma:web="458003ab-b13a-4fc1-81c6-7e07d60790c9">
      <xsd:complexType>
        <xsd:complexContent>
          <xsd:extension base="dms:MultiChoiceLookup">
            <xsd:sequence>
              <xsd:element name="Value" type="dms:Lookup" maxOccurs="unbounded" minOccurs="0" nillable="true"/>
            </xsd:sequence>
          </xsd:extension>
        </xsd:complexContent>
      </xsd:complexType>
    </xsd:element>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p:properties xmlns:p="http://schemas.microsoft.com/office/2006/metadata/properties" xmlns:xsi="http://www.w3.org/2001/XMLSchema-instance" xmlns:pc="http://schemas.microsoft.com/office/infopath/2007/PartnerControls">
  <documentManagement>
    <TaxCatchAll xmlns="458003ab-b13a-4fc1-81c6-7e07d60790c9" xsi:nil="true"/>
    <lcf76f155ced4ddcb4097134ff3c332f xmlns="959f08be-8dbb-4a44-a446-1030f3f39e57">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A3958C61-0EF3-41B3-918F-E46D8DE79D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9f08be-8dbb-4a44-a446-1030f3f39e57"/>
    <ds:schemaRef ds:uri="458003ab-b13a-4fc1-81c6-7e07d60790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D53C2BD-4BA3-416D-A8BC-A035521EA491}">
  <ds:schemaRefs>
    <ds:schemaRef ds:uri="http://schemas.microsoft.com/sharepoint/v3/contenttype/forms"/>
  </ds:schemaRefs>
</ds:datastoreItem>
</file>

<file path=customXml/itemProps3.xml><?xml version="1.0" encoding="utf-8"?>
<ds:datastoreItem xmlns:ds="http://schemas.openxmlformats.org/officeDocument/2006/customXml" ds:itemID="{6288EFAC-3B49-40B3-A6A3-687A21BAC795}">
  <ds:schemaRefs>
    <ds:schemaRef ds:uri="http://schemas.openxmlformats.org/officeDocument/2006/bibliography"/>
  </ds:schemaRefs>
</ds:datastoreItem>
</file>

<file path=customXml/itemProps4.xml><?xml version="1.0" encoding="utf-8"?>
<ds:datastoreItem xmlns:ds="http://schemas.openxmlformats.org/officeDocument/2006/customXml" ds:itemID="{C076419A-C82B-47FD-B738-04FC80CF68AF}">
  <ds:schemaRefs>
    <ds:schemaRef ds:uri="http://schemas.microsoft.com/office/2006/metadata/properties"/>
    <ds:schemaRef ds:uri="http://schemas.microsoft.com/office/infopath/2007/PartnerControls"/>
    <ds:schemaRef ds:uri="458003ab-b13a-4fc1-81c6-7e07d60790c9"/>
    <ds:schemaRef ds:uri="959f08be-8dbb-4a44-a446-1030f3f39e57"/>
  </ds:schemaRefs>
</ds:datastoreItem>
</file>

<file path=docMetadata/LabelInfo.xml><?xml version="1.0" encoding="utf-8"?>
<clbl:labelList xmlns:clbl="http://schemas.microsoft.com/office/2020/mipLabelMetadata">
  <clbl:label id="{5c67659f-5377-4ff0-8d67-918be2cc69cd}" enabled="1" method="Privileged" siteId="{632485c9-5235-41c8-8c29-c0819fe3f718}" removed="0"/>
</clbl:labelList>
</file>

<file path=docProps/app.xml><?xml version="1.0" encoding="utf-8"?>
<Properties xmlns="http://schemas.openxmlformats.org/officeDocument/2006/extended-properties" xmlns:vt="http://schemas.openxmlformats.org/officeDocument/2006/docPropsVTypes">
  <Template>Normal.dotm</Template>
  <TotalTime>3</TotalTime>
  <Pages>17</Pages>
  <Words>5179</Words>
  <Characters>29524</Characters>
  <Application>Microsoft Office Word</Application>
  <DocSecurity>0</DocSecurity>
  <Lines>246</Lines>
  <Paragraphs>69</Paragraphs>
  <ScaleCrop>false</ScaleCrop>
  <Company/>
  <LinksUpToDate>false</LinksUpToDate>
  <CharactersWithSpaces>34634</CharactersWithSpaces>
  <SharedDoc>false</SharedDoc>
  <HLinks>
    <vt:vector size="300" baseType="variant">
      <vt:variant>
        <vt:i4>2949171</vt:i4>
      </vt:variant>
      <vt:variant>
        <vt:i4>276</vt:i4>
      </vt:variant>
      <vt:variant>
        <vt:i4>0</vt:i4>
      </vt:variant>
      <vt:variant>
        <vt:i4>5</vt:i4>
      </vt:variant>
      <vt:variant>
        <vt:lpwstr>https://www.datacenterknowledge.com/archives/2010/12/02/green-grid-creates-metrics-for-carbon-water</vt:lpwstr>
      </vt:variant>
      <vt:variant>
        <vt:lpwstr/>
      </vt:variant>
      <vt:variant>
        <vt:i4>3670063</vt:i4>
      </vt:variant>
      <vt:variant>
        <vt:i4>273</vt:i4>
      </vt:variant>
      <vt:variant>
        <vt:i4>0</vt:i4>
      </vt:variant>
      <vt:variant>
        <vt:i4>5</vt:i4>
      </vt:variant>
      <vt:variant>
        <vt:lpwstr>https://www.datacenterknowledge.com/archives/2016/07/18/performance-indicator-green-grids-new-data-center-metric-explained</vt:lpwstr>
      </vt:variant>
      <vt:variant>
        <vt:lpwstr/>
      </vt:variant>
      <vt:variant>
        <vt:i4>3145845</vt:i4>
      </vt:variant>
      <vt:variant>
        <vt:i4>270</vt:i4>
      </vt:variant>
      <vt:variant>
        <vt:i4>0</vt:i4>
      </vt:variant>
      <vt:variant>
        <vt:i4>5</vt:i4>
      </vt:variant>
      <vt:variant>
        <vt:lpwstr>https://www.etsi.org/newsroom/news/798-2014-06-press-etsi-releases-the-first-global-kpi-on-energy-efficiency-in-ict</vt:lpwstr>
      </vt:variant>
      <vt:variant>
        <vt:lpwstr/>
      </vt:variant>
      <vt:variant>
        <vt:i4>6357049</vt:i4>
      </vt:variant>
      <vt:variant>
        <vt:i4>267</vt:i4>
      </vt:variant>
      <vt:variant>
        <vt:i4>0</vt:i4>
      </vt:variant>
      <vt:variant>
        <vt:i4>5</vt:i4>
      </vt:variant>
      <vt:variant>
        <vt:lpwstr>https://www.iso.org/standard/63451.html</vt:lpwstr>
      </vt:variant>
      <vt:variant>
        <vt:lpwstr/>
      </vt:variant>
      <vt:variant>
        <vt:i4>6881343</vt:i4>
      </vt:variant>
      <vt:variant>
        <vt:i4>264</vt:i4>
      </vt:variant>
      <vt:variant>
        <vt:i4>0</vt:i4>
      </vt:variant>
      <vt:variant>
        <vt:i4>5</vt:i4>
      </vt:variant>
      <vt:variant>
        <vt:lpwstr>https://www.iso.org/standard/72925.html</vt:lpwstr>
      </vt:variant>
      <vt:variant>
        <vt:lpwstr/>
      </vt:variant>
      <vt:variant>
        <vt:i4>4194425</vt:i4>
      </vt:variant>
      <vt:variant>
        <vt:i4>261</vt:i4>
      </vt:variant>
      <vt:variant>
        <vt:i4>0</vt:i4>
      </vt:variant>
      <vt:variant>
        <vt:i4>5</vt:i4>
      </vt:variant>
      <vt:variant>
        <vt:lpwstr>https://en.wikipedia.org/wiki/451_Group</vt:lpwstr>
      </vt:variant>
      <vt:variant>
        <vt:lpwstr/>
      </vt:variant>
      <vt:variant>
        <vt:i4>131152</vt:i4>
      </vt:variant>
      <vt:variant>
        <vt:i4>258</vt:i4>
      </vt:variant>
      <vt:variant>
        <vt:i4>0</vt:i4>
      </vt:variant>
      <vt:variant>
        <vt:i4>5</vt:i4>
      </vt:variant>
      <vt:variant>
        <vt:lpwstr>https://uptimeinstitute.com/tiers</vt:lpwstr>
      </vt:variant>
      <vt:variant>
        <vt:lpwstr/>
      </vt:variant>
      <vt:variant>
        <vt:i4>6684733</vt:i4>
      </vt:variant>
      <vt:variant>
        <vt:i4>255</vt:i4>
      </vt:variant>
      <vt:variant>
        <vt:i4>0</vt:i4>
      </vt:variant>
      <vt:variant>
        <vt:i4>5</vt:i4>
      </vt:variant>
      <vt:variant>
        <vt:lpwstr>https://www.iso.org/standard/81935.html</vt:lpwstr>
      </vt:variant>
      <vt:variant>
        <vt:lpwstr/>
      </vt:variant>
      <vt:variant>
        <vt:i4>5308504</vt:i4>
      </vt:variant>
      <vt:variant>
        <vt:i4>252</vt:i4>
      </vt:variant>
      <vt:variant>
        <vt:i4>0</vt:i4>
      </vt:variant>
      <vt:variant>
        <vt:i4>5</vt:i4>
      </vt:variant>
      <vt:variant>
        <vt:lpwstr>https://www.itu.int/rec/T-REC-L.1300</vt:lpwstr>
      </vt:variant>
      <vt:variant>
        <vt:lpwstr/>
      </vt:variant>
      <vt:variant>
        <vt:i4>852062</vt:i4>
      </vt:variant>
      <vt:variant>
        <vt:i4>237</vt:i4>
      </vt:variant>
      <vt:variant>
        <vt:i4>0</vt:i4>
      </vt:variant>
      <vt:variant>
        <vt:i4>5</vt:i4>
      </vt:variant>
      <vt:variant>
        <vt:lpwstr>https://en.wikipedia.org/wiki/Return_on_investment</vt:lpwstr>
      </vt:variant>
      <vt:variant>
        <vt:lpwstr/>
      </vt:variant>
      <vt:variant>
        <vt:i4>5701660</vt:i4>
      </vt:variant>
      <vt:variant>
        <vt:i4>234</vt:i4>
      </vt:variant>
      <vt:variant>
        <vt:i4>0</vt:i4>
      </vt:variant>
      <vt:variant>
        <vt:i4>5</vt:i4>
      </vt:variant>
      <vt:variant>
        <vt:lpwstr>https://www.itic.org/</vt:lpwstr>
      </vt:variant>
      <vt:variant>
        <vt:lpwstr/>
      </vt:variant>
      <vt:variant>
        <vt:i4>1441843</vt:i4>
      </vt:variant>
      <vt:variant>
        <vt:i4>224</vt:i4>
      </vt:variant>
      <vt:variant>
        <vt:i4>0</vt:i4>
      </vt:variant>
      <vt:variant>
        <vt:i4>5</vt:i4>
      </vt:variant>
      <vt:variant>
        <vt:lpwstr/>
      </vt:variant>
      <vt:variant>
        <vt:lpwstr>_Toc227671147</vt:lpwstr>
      </vt:variant>
      <vt:variant>
        <vt:i4>1441843</vt:i4>
      </vt:variant>
      <vt:variant>
        <vt:i4>218</vt:i4>
      </vt:variant>
      <vt:variant>
        <vt:i4>0</vt:i4>
      </vt:variant>
      <vt:variant>
        <vt:i4>5</vt:i4>
      </vt:variant>
      <vt:variant>
        <vt:lpwstr/>
      </vt:variant>
      <vt:variant>
        <vt:lpwstr>_Toc227671146</vt:lpwstr>
      </vt:variant>
      <vt:variant>
        <vt:i4>1441843</vt:i4>
      </vt:variant>
      <vt:variant>
        <vt:i4>212</vt:i4>
      </vt:variant>
      <vt:variant>
        <vt:i4>0</vt:i4>
      </vt:variant>
      <vt:variant>
        <vt:i4>5</vt:i4>
      </vt:variant>
      <vt:variant>
        <vt:lpwstr/>
      </vt:variant>
      <vt:variant>
        <vt:lpwstr>_Toc227671145</vt:lpwstr>
      </vt:variant>
      <vt:variant>
        <vt:i4>1441843</vt:i4>
      </vt:variant>
      <vt:variant>
        <vt:i4>206</vt:i4>
      </vt:variant>
      <vt:variant>
        <vt:i4>0</vt:i4>
      </vt:variant>
      <vt:variant>
        <vt:i4>5</vt:i4>
      </vt:variant>
      <vt:variant>
        <vt:lpwstr/>
      </vt:variant>
      <vt:variant>
        <vt:lpwstr>_Toc227671144</vt:lpwstr>
      </vt:variant>
      <vt:variant>
        <vt:i4>1441843</vt:i4>
      </vt:variant>
      <vt:variant>
        <vt:i4>200</vt:i4>
      </vt:variant>
      <vt:variant>
        <vt:i4>0</vt:i4>
      </vt:variant>
      <vt:variant>
        <vt:i4>5</vt:i4>
      </vt:variant>
      <vt:variant>
        <vt:lpwstr/>
      </vt:variant>
      <vt:variant>
        <vt:lpwstr>_Toc227671143</vt:lpwstr>
      </vt:variant>
      <vt:variant>
        <vt:i4>1441843</vt:i4>
      </vt:variant>
      <vt:variant>
        <vt:i4>194</vt:i4>
      </vt:variant>
      <vt:variant>
        <vt:i4>0</vt:i4>
      </vt:variant>
      <vt:variant>
        <vt:i4>5</vt:i4>
      </vt:variant>
      <vt:variant>
        <vt:lpwstr/>
      </vt:variant>
      <vt:variant>
        <vt:lpwstr>_Toc227671142</vt:lpwstr>
      </vt:variant>
      <vt:variant>
        <vt:i4>1441843</vt:i4>
      </vt:variant>
      <vt:variant>
        <vt:i4>188</vt:i4>
      </vt:variant>
      <vt:variant>
        <vt:i4>0</vt:i4>
      </vt:variant>
      <vt:variant>
        <vt:i4>5</vt:i4>
      </vt:variant>
      <vt:variant>
        <vt:lpwstr/>
      </vt:variant>
      <vt:variant>
        <vt:lpwstr>_Toc227671141</vt:lpwstr>
      </vt:variant>
      <vt:variant>
        <vt:i4>1441843</vt:i4>
      </vt:variant>
      <vt:variant>
        <vt:i4>182</vt:i4>
      </vt:variant>
      <vt:variant>
        <vt:i4>0</vt:i4>
      </vt:variant>
      <vt:variant>
        <vt:i4>5</vt:i4>
      </vt:variant>
      <vt:variant>
        <vt:lpwstr/>
      </vt:variant>
      <vt:variant>
        <vt:lpwstr>_Toc227671140</vt:lpwstr>
      </vt:variant>
      <vt:variant>
        <vt:i4>1114163</vt:i4>
      </vt:variant>
      <vt:variant>
        <vt:i4>176</vt:i4>
      </vt:variant>
      <vt:variant>
        <vt:i4>0</vt:i4>
      </vt:variant>
      <vt:variant>
        <vt:i4>5</vt:i4>
      </vt:variant>
      <vt:variant>
        <vt:lpwstr/>
      </vt:variant>
      <vt:variant>
        <vt:lpwstr>_Toc227671139</vt:lpwstr>
      </vt:variant>
      <vt:variant>
        <vt:i4>1114163</vt:i4>
      </vt:variant>
      <vt:variant>
        <vt:i4>170</vt:i4>
      </vt:variant>
      <vt:variant>
        <vt:i4>0</vt:i4>
      </vt:variant>
      <vt:variant>
        <vt:i4>5</vt:i4>
      </vt:variant>
      <vt:variant>
        <vt:lpwstr/>
      </vt:variant>
      <vt:variant>
        <vt:lpwstr>_Toc227671138</vt:lpwstr>
      </vt:variant>
      <vt:variant>
        <vt:i4>1114163</vt:i4>
      </vt:variant>
      <vt:variant>
        <vt:i4>164</vt:i4>
      </vt:variant>
      <vt:variant>
        <vt:i4>0</vt:i4>
      </vt:variant>
      <vt:variant>
        <vt:i4>5</vt:i4>
      </vt:variant>
      <vt:variant>
        <vt:lpwstr/>
      </vt:variant>
      <vt:variant>
        <vt:lpwstr>_Toc227671137</vt:lpwstr>
      </vt:variant>
      <vt:variant>
        <vt:i4>1114163</vt:i4>
      </vt:variant>
      <vt:variant>
        <vt:i4>158</vt:i4>
      </vt:variant>
      <vt:variant>
        <vt:i4>0</vt:i4>
      </vt:variant>
      <vt:variant>
        <vt:i4>5</vt:i4>
      </vt:variant>
      <vt:variant>
        <vt:lpwstr/>
      </vt:variant>
      <vt:variant>
        <vt:lpwstr>_Toc227671136</vt:lpwstr>
      </vt:variant>
      <vt:variant>
        <vt:i4>1114163</vt:i4>
      </vt:variant>
      <vt:variant>
        <vt:i4>152</vt:i4>
      </vt:variant>
      <vt:variant>
        <vt:i4>0</vt:i4>
      </vt:variant>
      <vt:variant>
        <vt:i4>5</vt:i4>
      </vt:variant>
      <vt:variant>
        <vt:lpwstr/>
      </vt:variant>
      <vt:variant>
        <vt:lpwstr>_Toc227671135</vt:lpwstr>
      </vt:variant>
      <vt:variant>
        <vt:i4>1114163</vt:i4>
      </vt:variant>
      <vt:variant>
        <vt:i4>146</vt:i4>
      </vt:variant>
      <vt:variant>
        <vt:i4>0</vt:i4>
      </vt:variant>
      <vt:variant>
        <vt:i4>5</vt:i4>
      </vt:variant>
      <vt:variant>
        <vt:lpwstr/>
      </vt:variant>
      <vt:variant>
        <vt:lpwstr>_Toc227671134</vt:lpwstr>
      </vt:variant>
      <vt:variant>
        <vt:i4>1114163</vt:i4>
      </vt:variant>
      <vt:variant>
        <vt:i4>140</vt:i4>
      </vt:variant>
      <vt:variant>
        <vt:i4>0</vt:i4>
      </vt:variant>
      <vt:variant>
        <vt:i4>5</vt:i4>
      </vt:variant>
      <vt:variant>
        <vt:lpwstr/>
      </vt:variant>
      <vt:variant>
        <vt:lpwstr>_Toc227671133</vt:lpwstr>
      </vt:variant>
      <vt:variant>
        <vt:i4>1114163</vt:i4>
      </vt:variant>
      <vt:variant>
        <vt:i4>134</vt:i4>
      </vt:variant>
      <vt:variant>
        <vt:i4>0</vt:i4>
      </vt:variant>
      <vt:variant>
        <vt:i4>5</vt:i4>
      </vt:variant>
      <vt:variant>
        <vt:lpwstr/>
      </vt:variant>
      <vt:variant>
        <vt:lpwstr>_Toc227671132</vt:lpwstr>
      </vt:variant>
      <vt:variant>
        <vt:i4>1114163</vt:i4>
      </vt:variant>
      <vt:variant>
        <vt:i4>128</vt:i4>
      </vt:variant>
      <vt:variant>
        <vt:i4>0</vt:i4>
      </vt:variant>
      <vt:variant>
        <vt:i4>5</vt:i4>
      </vt:variant>
      <vt:variant>
        <vt:lpwstr/>
      </vt:variant>
      <vt:variant>
        <vt:lpwstr>_Toc227671131</vt:lpwstr>
      </vt:variant>
      <vt:variant>
        <vt:i4>1114163</vt:i4>
      </vt:variant>
      <vt:variant>
        <vt:i4>122</vt:i4>
      </vt:variant>
      <vt:variant>
        <vt:i4>0</vt:i4>
      </vt:variant>
      <vt:variant>
        <vt:i4>5</vt:i4>
      </vt:variant>
      <vt:variant>
        <vt:lpwstr/>
      </vt:variant>
      <vt:variant>
        <vt:lpwstr>_Toc227671130</vt:lpwstr>
      </vt:variant>
      <vt:variant>
        <vt:i4>1048627</vt:i4>
      </vt:variant>
      <vt:variant>
        <vt:i4>116</vt:i4>
      </vt:variant>
      <vt:variant>
        <vt:i4>0</vt:i4>
      </vt:variant>
      <vt:variant>
        <vt:i4>5</vt:i4>
      </vt:variant>
      <vt:variant>
        <vt:lpwstr/>
      </vt:variant>
      <vt:variant>
        <vt:lpwstr>_Toc227671129</vt:lpwstr>
      </vt:variant>
      <vt:variant>
        <vt:i4>1048627</vt:i4>
      </vt:variant>
      <vt:variant>
        <vt:i4>110</vt:i4>
      </vt:variant>
      <vt:variant>
        <vt:i4>0</vt:i4>
      </vt:variant>
      <vt:variant>
        <vt:i4>5</vt:i4>
      </vt:variant>
      <vt:variant>
        <vt:lpwstr/>
      </vt:variant>
      <vt:variant>
        <vt:lpwstr>_Toc227671128</vt:lpwstr>
      </vt:variant>
      <vt:variant>
        <vt:i4>1048627</vt:i4>
      </vt:variant>
      <vt:variant>
        <vt:i4>104</vt:i4>
      </vt:variant>
      <vt:variant>
        <vt:i4>0</vt:i4>
      </vt:variant>
      <vt:variant>
        <vt:i4>5</vt:i4>
      </vt:variant>
      <vt:variant>
        <vt:lpwstr/>
      </vt:variant>
      <vt:variant>
        <vt:lpwstr>_Toc227671127</vt:lpwstr>
      </vt:variant>
      <vt:variant>
        <vt:i4>1048627</vt:i4>
      </vt:variant>
      <vt:variant>
        <vt:i4>98</vt:i4>
      </vt:variant>
      <vt:variant>
        <vt:i4>0</vt:i4>
      </vt:variant>
      <vt:variant>
        <vt:i4>5</vt:i4>
      </vt:variant>
      <vt:variant>
        <vt:lpwstr/>
      </vt:variant>
      <vt:variant>
        <vt:lpwstr>_Toc227671126</vt:lpwstr>
      </vt:variant>
      <vt:variant>
        <vt:i4>1048627</vt:i4>
      </vt:variant>
      <vt:variant>
        <vt:i4>92</vt:i4>
      </vt:variant>
      <vt:variant>
        <vt:i4>0</vt:i4>
      </vt:variant>
      <vt:variant>
        <vt:i4>5</vt:i4>
      </vt:variant>
      <vt:variant>
        <vt:lpwstr/>
      </vt:variant>
      <vt:variant>
        <vt:lpwstr>_Toc227671125</vt:lpwstr>
      </vt:variant>
      <vt:variant>
        <vt:i4>1048627</vt:i4>
      </vt:variant>
      <vt:variant>
        <vt:i4>86</vt:i4>
      </vt:variant>
      <vt:variant>
        <vt:i4>0</vt:i4>
      </vt:variant>
      <vt:variant>
        <vt:i4>5</vt:i4>
      </vt:variant>
      <vt:variant>
        <vt:lpwstr/>
      </vt:variant>
      <vt:variant>
        <vt:lpwstr>_Toc227671124</vt:lpwstr>
      </vt:variant>
      <vt:variant>
        <vt:i4>1048627</vt:i4>
      </vt:variant>
      <vt:variant>
        <vt:i4>80</vt:i4>
      </vt:variant>
      <vt:variant>
        <vt:i4>0</vt:i4>
      </vt:variant>
      <vt:variant>
        <vt:i4>5</vt:i4>
      </vt:variant>
      <vt:variant>
        <vt:lpwstr/>
      </vt:variant>
      <vt:variant>
        <vt:lpwstr>_Toc227671123</vt:lpwstr>
      </vt:variant>
      <vt:variant>
        <vt:i4>1048627</vt:i4>
      </vt:variant>
      <vt:variant>
        <vt:i4>74</vt:i4>
      </vt:variant>
      <vt:variant>
        <vt:i4>0</vt:i4>
      </vt:variant>
      <vt:variant>
        <vt:i4>5</vt:i4>
      </vt:variant>
      <vt:variant>
        <vt:lpwstr/>
      </vt:variant>
      <vt:variant>
        <vt:lpwstr>_Toc227671122</vt:lpwstr>
      </vt:variant>
      <vt:variant>
        <vt:i4>1048627</vt:i4>
      </vt:variant>
      <vt:variant>
        <vt:i4>68</vt:i4>
      </vt:variant>
      <vt:variant>
        <vt:i4>0</vt:i4>
      </vt:variant>
      <vt:variant>
        <vt:i4>5</vt:i4>
      </vt:variant>
      <vt:variant>
        <vt:lpwstr/>
      </vt:variant>
      <vt:variant>
        <vt:lpwstr>_Toc227671121</vt:lpwstr>
      </vt:variant>
      <vt:variant>
        <vt:i4>1048627</vt:i4>
      </vt:variant>
      <vt:variant>
        <vt:i4>62</vt:i4>
      </vt:variant>
      <vt:variant>
        <vt:i4>0</vt:i4>
      </vt:variant>
      <vt:variant>
        <vt:i4>5</vt:i4>
      </vt:variant>
      <vt:variant>
        <vt:lpwstr/>
      </vt:variant>
      <vt:variant>
        <vt:lpwstr>_Toc227671120</vt:lpwstr>
      </vt:variant>
      <vt:variant>
        <vt:i4>1245235</vt:i4>
      </vt:variant>
      <vt:variant>
        <vt:i4>56</vt:i4>
      </vt:variant>
      <vt:variant>
        <vt:i4>0</vt:i4>
      </vt:variant>
      <vt:variant>
        <vt:i4>5</vt:i4>
      </vt:variant>
      <vt:variant>
        <vt:lpwstr/>
      </vt:variant>
      <vt:variant>
        <vt:lpwstr>_Toc227671119</vt:lpwstr>
      </vt:variant>
      <vt:variant>
        <vt:i4>1245235</vt:i4>
      </vt:variant>
      <vt:variant>
        <vt:i4>50</vt:i4>
      </vt:variant>
      <vt:variant>
        <vt:i4>0</vt:i4>
      </vt:variant>
      <vt:variant>
        <vt:i4>5</vt:i4>
      </vt:variant>
      <vt:variant>
        <vt:lpwstr/>
      </vt:variant>
      <vt:variant>
        <vt:lpwstr>_Toc227671118</vt:lpwstr>
      </vt:variant>
      <vt:variant>
        <vt:i4>1245235</vt:i4>
      </vt:variant>
      <vt:variant>
        <vt:i4>44</vt:i4>
      </vt:variant>
      <vt:variant>
        <vt:i4>0</vt:i4>
      </vt:variant>
      <vt:variant>
        <vt:i4>5</vt:i4>
      </vt:variant>
      <vt:variant>
        <vt:lpwstr/>
      </vt:variant>
      <vt:variant>
        <vt:lpwstr>_Toc227671117</vt:lpwstr>
      </vt:variant>
      <vt:variant>
        <vt:i4>1245235</vt:i4>
      </vt:variant>
      <vt:variant>
        <vt:i4>38</vt:i4>
      </vt:variant>
      <vt:variant>
        <vt:i4>0</vt:i4>
      </vt:variant>
      <vt:variant>
        <vt:i4>5</vt:i4>
      </vt:variant>
      <vt:variant>
        <vt:lpwstr/>
      </vt:variant>
      <vt:variant>
        <vt:lpwstr>_Toc227671116</vt:lpwstr>
      </vt:variant>
      <vt:variant>
        <vt:i4>1245235</vt:i4>
      </vt:variant>
      <vt:variant>
        <vt:i4>32</vt:i4>
      </vt:variant>
      <vt:variant>
        <vt:i4>0</vt:i4>
      </vt:variant>
      <vt:variant>
        <vt:i4>5</vt:i4>
      </vt:variant>
      <vt:variant>
        <vt:lpwstr/>
      </vt:variant>
      <vt:variant>
        <vt:lpwstr>_Toc227671115</vt:lpwstr>
      </vt:variant>
      <vt:variant>
        <vt:i4>1245235</vt:i4>
      </vt:variant>
      <vt:variant>
        <vt:i4>26</vt:i4>
      </vt:variant>
      <vt:variant>
        <vt:i4>0</vt:i4>
      </vt:variant>
      <vt:variant>
        <vt:i4>5</vt:i4>
      </vt:variant>
      <vt:variant>
        <vt:lpwstr/>
      </vt:variant>
      <vt:variant>
        <vt:lpwstr>_Toc227671114</vt:lpwstr>
      </vt:variant>
      <vt:variant>
        <vt:i4>1245235</vt:i4>
      </vt:variant>
      <vt:variant>
        <vt:i4>20</vt:i4>
      </vt:variant>
      <vt:variant>
        <vt:i4>0</vt:i4>
      </vt:variant>
      <vt:variant>
        <vt:i4>5</vt:i4>
      </vt:variant>
      <vt:variant>
        <vt:lpwstr/>
      </vt:variant>
      <vt:variant>
        <vt:lpwstr>_Toc227671113</vt:lpwstr>
      </vt:variant>
      <vt:variant>
        <vt:i4>1245235</vt:i4>
      </vt:variant>
      <vt:variant>
        <vt:i4>14</vt:i4>
      </vt:variant>
      <vt:variant>
        <vt:i4>0</vt:i4>
      </vt:variant>
      <vt:variant>
        <vt:i4>5</vt:i4>
      </vt:variant>
      <vt:variant>
        <vt:lpwstr/>
      </vt:variant>
      <vt:variant>
        <vt:lpwstr>_Toc227671112</vt:lpwstr>
      </vt:variant>
      <vt:variant>
        <vt:i4>1245235</vt:i4>
      </vt:variant>
      <vt:variant>
        <vt:i4>8</vt:i4>
      </vt:variant>
      <vt:variant>
        <vt:i4>0</vt:i4>
      </vt:variant>
      <vt:variant>
        <vt:i4>5</vt:i4>
      </vt:variant>
      <vt:variant>
        <vt:lpwstr/>
      </vt:variant>
      <vt:variant>
        <vt:lpwstr>_Toc227671111</vt:lpwstr>
      </vt:variant>
      <vt:variant>
        <vt:i4>1245235</vt:i4>
      </vt:variant>
      <vt:variant>
        <vt:i4>2</vt:i4>
      </vt:variant>
      <vt:variant>
        <vt:i4>0</vt:i4>
      </vt:variant>
      <vt:variant>
        <vt:i4>5</vt:i4>
      </vt:variant>
      <vt:variant>
        <vt:lpwstr/>
      </vt:variant>
      <vt:variant>
        <vt:lpwstr>_Toc227671110</vt:lpwstr>
      </vt:variant>
      <vt:variant>
        <vt:i4>6684746</vt:i4>
      </vt:variant>
      <vt:variant>
        <vt:i4>9</vt:i4>
      </vt:variant>
      <vt:variant>
        <vt:i4>0</vt:i4>
      </vt:variant>
      <vt:variant>
        <vt:i4>5</vt:i4>
      </vt:variant>
      <vt:variant>
        <vt:lpwstr>mailto:suhaimi@edotcogroup.com</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REPT-43_new revision 2026</dc:title>
  <dc:subject>APT_ASTAP_REPT-43_Revision 2026_MTSFB</dc:subject>
  <dc:creator>Akbar</dc:creator>
  <cp:keywords/>
  <cp:lastModifiedBy>Nyan Win</cp:lastModifiedBy>
  <cp:revision>2</cp:revision>
  <cp:lastPrinted>2022-11-30T04:01:00Z</cp:lastPrinted>
  <dcterms:created xsi:type="dcterms:W3CDTF">2026-05-05T06:14:00Z</dcterms:created>
  <dcterms:modified xsi:type="dcterms:W3CDTF">2026-05-05T06:14:00Z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0x010100160AECAA289F74409707D2FFAC9CB1AC</vt:lpwstr>
  </property>
  <property fmtid="{D5CDD505-2E9C-101B-9397-08002B2CF9AE}" pid="3" name="MediaServiceImageTags">
    <vt:lpwstr/>
  </property>
</Properties>
</file>